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8"/>
  </p:notesMasterIdLst>
  <p:sldIdLst>
    <p:sldId id="256" r:id="rId2"/>
    <p:sldId id="321" r:id="rId3"/>
    <p:sldId id="299" r:id="rId4"/>
    <p:sldId id="302" r:id="rId5"/>
    <p:sldId id="311" r:id="rId6"/>
    <p:sldId id="320" r:id="rId7"/>
    <p:sldId id="319" r:id="rId8"/>
    <p:sldId id="308" r:id="rId9"/>
    <p:sldId id="307" r:id="rId10"/>
    <p:sldId id="304" r:id="rId11"/>
    <p:sldId id="310" r:id="rId12"/>
    <p:sldId id="309" r:id="rId13"/>
    <p:sldId id="303" r:id="rId14"/>
    <p:sldId id="318" r:id="rId15"/>
    <p:sldId id="296" r:id="rId16"/>
    <p:sldId id="305" r:id="rId17"/>
    <p:sldId id="294" r:id="rId18"/>
    <p:sldId id="295" r:id="rId19"/>
    <p:sldId id="269" r:id="rId20"/>
    <p:sldId id="313" r:id="rId21"/>
    <p:sldId id="314" r:id="rId22"/>
    <p:sldId id="315" r:id="rId23"/>
    <p:sldId id="312" r:id="rId24"/>
    <p:sldId id="306" r:id="rId25"/>
    <p:sldId id="322" r:id="rId26"/>
    <p:sldId id="323" r:id="rId27"/>
    <p:sldId id="324" r:id="rId28"/>
    <p:sldId id="325" r:id="rId29"/>
    <p:sldId id="272" r:id="rId30"/>
    <p:sldId id="316" r:id="rId31"/>
    <p:sldId id="317" r:id="rId32"/>
    <p:sldId id="285" r:id="rId33"/>
    <p:sldId id="274" r:id="rId34"/>
    <p:sldId id="276" r:id="rId35"/>
    <p:sldId id="277" r:id="rId36"/>
    <p:sldId id="326" r:id="rId37"/>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99" autoAdjust="0"/>
  </p:normalViewPr>
  <p:slideViewPr>
    <p:cSldViewPr>
      <p:cViewPr>
        <p:scale>
          <a:sx n="66" d="100"/>
          <a:sy n="66" d="100"/>
        </p:scale>
        <p:origin x="-126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4740" tIns="47370" rIns="94740" bIns="4737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4021138" y="0"/>
            <a:ext cx="3076575" cy="511175"/>
          </a:xfrm>
          <a:prstGeom prst="rect">
            <a:avLst/>
          </a:prstGeom>
        </p:spPr>
        <p:txBody>
          <a:bodyPr vert="horz" lIns="94740" tIns="47370" rIns="94740" bIns="47370" rtlCol="0"/>
          <a:lstStyle>
            <a:lvl1pPr algn="r" fontAlgn="auto">
              <a:spcBef>
                <a:spcPts val="0"/>
              </a:spcBef>
              <a:spcAft>
                <a:spcPts val="0"/>
              </a:spcAft>
              <a:defRPr sz="1200" smtClean="0">
                <a:latin typeface="+mn-lt"/>
                <a:cs typeface="+mn-cs"/>
              </a:defRPr>
            </a:lvl1pPr>
          </a:lstStyle>
          <a:p>
            <a:pPr>
              <a:defRPr/>
            </a:pPr>
            <a:fld id="{07975C57-1121-46FF-B748-695DFD0C3FC4}" type="datetimeFigureOut">
              <a:rPr lang="it-IT"/>
              <a:pPr>
                <a:defRPr/>
              </a:pPr>
              <a:t>31/08/2017</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40" tIns="47370" rIns="94740" bIns="47370" rtlCol="0" anchor="ctr"/>
          <a:lstStyle/>
          <a:p>
            <a:pPr lvl="0"/>
            <a:endParaRPr lang="it-IT" noProof="0"/>
          </a:p>
        </p:txBody>
      </p:sp>
      <p:sp>
        <p:nvSpPr>
          <p:cNvPr id="5" name="Segnaposto note 4"/>
          <p:cNvSpPr>
            <a:spLocks noGrp="1"/>
          </p:cNvSpPr>
          <p:nvPr>
            <p:ph type="body" sz="quarter" idx="3"/>
          </p:nvPr>
        </p:nvSpPr>
        <p:spPr>
          <a:xfrm>
            <a:off x="709613" y="4860925"/>
            <a:ext cx="5680075" cy="4605338"/>
          </a:xfrm>
          <a:prstGeom prst="rect">
            <a:avLst/>
          </a:prstGeom>
        </p:spPr>
        <p:txBody>
          <a:bodyPr vert="horz" lIns="94740" tIns="47370" rIns="94740" bIns="4737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721850"/>
            <a:ext cx="3076575" cy="511175"/>
          </a:xfrm>
          <a:prstGeom prst="rect">
            <a:avLst/>
          </a:prstGeom>
        </p:spPr>
        <p:txBody>
          <a:bodyPr vert="horz" lIns="94740" tIns="47370" rIns="94740" bIns="4737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4021138" y="9721850"/>
            <a:ext cx="3076575" cy="511175"/>
          </a:xfrm>
          <a:prstGeom prst="rect">
            <a:avLst/>
          </a:prstGeom>
        </p:spPr>
        <p:txBody>
          <a:bodyPr vert="horz" lIns="94740" tIns="47370" rIns="94740" bIns="47370" rtlCol="0" anchor="b"/>
          <a:lstStyle>
            <a:lvl1pPr algn="r" fontAlgn="auto">
              <a:spcBef>
                <a:spcPts val="0"/>
              </a:spcBef>
              <a:spcAft>
                <a:spcPts val="0"/>
              </a:spcAft>
              <a:defRPr sz="1200" smtClean="0">
                <a:latin typeface="+mn-lt"/>
                <a:cs typeface="+mn-cs"/>
              </a:defRPr>
            </a:lvl1pPr>
          </a:lstStyle>
          <a:p>
            <a:pPr>
              <a:defRPr/>
            </a:pPr>
            <a:fld id="{0084CB76-862F-47FF-94D3-CD733D32B8F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p:cNvSpPr>
            <a:spLocks noGrp="1" noRot="1" noChangeAspect="1"/>
          </p:cNvSpPr>
          <p:nvPr>
            <p:ph type="sldImg"/>
          </p:nvPr>
        </p:nvSpPr>
        <p:spPr bwMode="auto">
          <a:noFill/>
          <a:ln>
            <a:solidFill>
              <a:srgbClr val="000000"/>
            </a:solidFill>
            <a:miter lim="800000"/>
            <a:headEnd/>
            <a:tailEnd/>
          </a:ln>
        </p:spPr>
      </p:sp>
      <p:sp>
        <p:nvSpPr>
          <p:cNvPr id="3686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686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1D5B9D-FBA9-4799-95F0-B52F5E03AEBB}" type="slidenum">
              <a:rPr lang="it-IT">
                <a:cs typeface="Arial" charset="0"/>
              </a:rPr>
              <a:pPr fontAlgn="base">
                <a:spcBef>
                  <a:spcPct val="0"/>
                </a:spcBef>
                <a:spcAft>
                  <a:spcPct val="0"/>
                </a:spcAft>
              </a:pPr>
              <a:t>22</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sz="2500" b="1" smtClean="0"/>
              <a:t>LASCIARE A CASA I BAMBINI ? ATTENZIONE ALLE FUGHE IN AVANTI E ALL’ECCESSO DI ZELO.</a:t>
            </a:r>
          </a:p>
        </p:txBody>
      </p:sp>
      <p:sp>
        <p:nvSpPr>
          <p:cNvPr id="3993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067422-38E3-492B-BA10-2013CD30D62A}" type="slidenum">
              <a:rPr lang="it-IT">
                <a:cs typeface="Arial" charset="0"/>
              </a:rPr>
              <a:pPr fontAlgn="base">
                <a:spcBef>
                  <a:spcPct val="0"/>
                </a:spcBef>
                <a:spcAft>
                  <a:spcPct val="0"/>
                </a:spcAft>
              </a:pPr>
              <a:t>24</a:t>
            </a:fld>
            <a:endParaRPr lang="it-IT">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immagine diapositiva 1"/>
          <p:cNvSpPr>
            <a:spLocks noGrp="1" noRot="1" noChangeAspect="1"/>
          </p:cNvSpPr>
          <p:nvPr>
            <p:ph type="sldImg"/>
          </p:nvPr>
        </p:nvSpPr>
        <p:spPr bwMode="auto">
          <a:noFill/>
          <a:ln>
            <a:solidFill>
              <a:srgbClr val="000000"/>
            </a:solidFill>
            <a:miter lim="800000"/>
            <a:headEnd/>
            <a:tailEnd/>
          </a:ln>
        </p:spPr>
      </p:sp>
      <p:sp>
        <p:nvSpPr>
          <p:cNvPr id="4505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505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7D3D45-6C5C-4001-979A-1C7655600BE7}" type="slidenum">
              <a:rPr lang="it-IT">
                <a:cs typeface="Arial" charset="0"/>
              </a:rPr>
              <a:pPr fontAlgn="base">
                <a:spcBef>
                  <a:spcPct val="0"/>
                </a:spcBef>
                <a:spcAft>
                  <a:spcPct val="0"/>
                </a:spcAft>
              </a:pPr>
              <a:t>28</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6" name="Date Placeholder 3"/>
          <p:cNvSpPr>
            <a:spLocks noGrp="1"/>
          </p:cNvSpPr>
          <p:nvPr>
            <p:ph type="dt" sz="half" idx="10"/>
          </p:nvPr>
        </p:nvSpPr>
        <p:spPr/>
        <p:txBody>
          <a:bodyPr/>
          <a:lstStyle>
            <a:lvl1pPr>
              <a:defRPr/>
            </a:lvl1pPr>
          </a:lstStyle>
          <a:p>
            <a:pPr>
              <a:defRPr/>
            </a:pPr>
            <a:r>
              <a:rPr lang="it-IT"/>
              <a:t>31/08/2017</a:t>
            </a:r>
          </a:p>
        </p:txBody>
      </p:sp>
      <p:sp>
        <p:nvSpPr>
          <p:cNvPr id="7"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92119E0D-2658-4BA8-A923-8D388AFE2CF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r>
              <a:rPr lang="it-IT"/>
              <a:t>31/08/2017</a:t>
            </a:r>
          </a:p>
        </p:txBody>
      </p:sp>
      <p:sp>
        <p:nvSpPr>
          <p:cNvPr id="5"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6" name="Slide Number Placeholder 5"/>
          <p:cNvSpPr>
            <a:spLocks noGrp="1"/>
          </p:cNvSpPr>
          <p:nvPr>
            <p:ph type="sldNum" sz="quarter" idx="12"/>
          </p:nvPr>
        </p:nvSpPr>
        <p:spPr/>
        <p:txBody>
          <a:bodyPr/>
          <a:lstStyle>
            <a:lvl1pPr>
              <a:defRPr/>
            </a:lvl1pPr>
          </a:lstStyle>
          <a:p>
            <a:pPr>
              <a:defRPr/>
            </a:pPr>
            <a:fld id="{37AE2A95-4F63-4FB0-B418-AFA49450DFA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r>
              <a:rPr lang="it-IT"/>
              <a:t>31/08/2017</a:t>
            </a:r>
          </a:p>
        </p:txBody>
      </p:sp>
      <p:sp>
        <p:nvSpPr>
          <p:cNvPr id="5"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6" name="Slide Number Placeholder 5"/>
          <p:cNvSpPr>
            <a:spLocks noGrp="1"/>
          </p:cNvSpPr>
          <p:nvPr>
            <p:ph type="sldNum" sz="quarter" idx="12"/>
          </p:nvPr>
        </p:nvSpPr>
        <p:spPr/>
        <p:txBody>
          <a:bodyPr/>
          <a:lstStyle>
            <a:lvl1pPr>
              <a:defRPr/>
            </a:lvl1pPr>
          </a:lstStyle>
          <a:p>
            <a:pPr>
              <a:defRPr/>
            </a:pPr>
            <a:fld id="{832651BD-88C0-44D2-A694-E7C63CB0BB6A}"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r>
              <a:rPr lang="it-IT"/>
              <a:t>31/08/2017</a:t>
            </a:r>
          </a:p>
        </p:txBody>
      </p:sp>
      <p:sp>
        <p:nvSpPr>
          <p:cNvPr id="5"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6" name="Slide Number Placeholder 5"/>
          <p:cNvSpPr>
            <a:spLocks noGrp="1"/>
          </p:cNvSpPr>
          <p:nvPr>
            <p:ph type="sldNum" sz="quarter" idx="12"/>
          </p:nvPr>
        </p:nvSpPr>
        <p:spPr/>
        <p:txBody>
          <a:bodyPr/>
          <a:lstStyle>
            <a:lvl1pPr>
              <a:defRPr/>
            </a:lvl1pPr>
          </a:lstStyle>
          <a:p>
            <a:pPr>
              <a:defRPr/>
            </a:pPr>
            <a:fld id="{6F72B85B-5B83-40B8-884C-C4E67190AD1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lvl1pPr>
              <a:defRPr/>
            </a:lvl1pPr>
          </a:lstStyle>
          <a:p>
            <a:pPr>
              <a:defRPr/>
            </a:pPr>
            <a:r>
              <a:rPr lang="it-IT"/>
              <a:t>31/08/2017</a:t>
            </a:r>
          </a:p>
        </p:txBody>
      </p:sp>
      <p:sp>
        <p:nvSpPr>
          <p:cNvPr id="5"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6" name="Slide Number Placeholder 5"/>
          <p:cNvSpPr>
            <a:spLocks noGrp="1"/>
          </p:cNvSpPr>
          <p:nvPr>
            <p:ph type="sldNum" sz="quarter" idx="12"/>
          </p:nvPr>
        </p:nvSpPr>
        <p:spPr/>
        <p:txBody>
          <a:bodyPr/>
          <a:lstStyle>
            <a:lvl1pPr>
              <a:defRPr/>
            </a:lvl1pPr>
          </a:lstStyle>
          <a:p>
            <a:pPr>
              <a:defRPr/>
            </a:pPr>
            <a:fld id="{ED2F8F2B-2841-49D0-B4F8-A6C7BA6544B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r>
              <a:rPr lang="it-IT"/>
              <a:t>31/08/2017</a:t>
            </a:r>
          </a:p>
        </p:txBody>
      </p:sp>
      <p:sp>
        <p:nvSpPr>
          <p:cNvPr id="6"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7" name="Slide Number Placeholder 5"/>
          <p:cNvSpPr>
            <a:spLocks noGrp="1"/>
          </p:cNvSpPr>
          <p:nvPr>
            <p:ph type="sldNum" sz="quarter" idx="12"/>
          </p:nvPr>
        </p:nvSpPr>
        <p:spPr/>
        <p:txBody>
          <a:bodyPr/>
          <a:lstStyle>
            <a:lvl1pPr>
              <a:defRPr/>
            </a:lvl1pPr>
          </a:lstStyle>
          <a:p>
            <a:pPr>
              <a:defRPr/>
            </a:pPr>
            <a:fld id="{F8B5EEC7-F38C-4672-A6F0-2933A10EA9E4}"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r>
              <a:rPr lang="it-IT"/>
              <a:t>31/08/2017</a:t>
            </a:r>
          </a:p>
        </p:txBody>
      </p:sp>
      <p:sp>
        <p:nvSpPr>
          <p:cNvPr id="8"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9" name="Slide Number Placeholder 5"/>
          <p:cNvSpPr>
            <a:spLocks noGrp="1"/>
          </p:cNvSpPr>
          <p:nvPr>
            <p:ph type="sldNum" sz="quarter" idx="12"/>
          </p:nvPr>
        </p:nvSpPr>
        <p:spPr/>
        <p:txBody>
          <a:bodyPr/>
          <a:lstStyle>
            <a:lvl1pPr>
              <a:defRPr/>
            </a:lvl1pPr>
          </a:lstStyle>
          <a:p>
            <a:pPr>
              <a:defRPr/>
            </a:pPr>
            <a:fld id="{10A55C56-B9C4-4463-90AD-316EB8D7AFD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r>
              <a:rPr lang="it-IT"/>
              <a:t>31/08/2017</a:t>
            </a:r>
          </a:p>
        </p:txBody>
      </p:sp>
      <p:sp>
        <p:nvSpPr>
          <p:cNvPr id="4"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5" name="Slide Number Placeholder 5"/>
          <p:cNvSpPr>
            <a:spLocks noGrp="1"/>
          </p:cNvSpPr>
          <p:nvPr>
            <p:ph type="sldNum" sz="quarter" idx="12"/>
          </p:nvPr>
        </p:nvSpPr>
        <p:spPr/>
        <p:txBody>
          <a:bodyPr/>
          <a:lstStyle>
            <a:lvl1pPr>
              <a:defRPr/>
            </a:lvl1pPr>
          </a:lstStyle>
          <a:p>
            <a:pPr>
              <a:defRPr/>
            </a:pPr>
            <a:fld id="{62B95AA4-177C-4FEA-B8A1-31876238A0C3}"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it-IT"/>
              <a:t>31/08/2017</a:t>
            </a:r>
          </a:p>
        </p:txBody>
      </p:sp>
      <p:sp>
        <p:nvSpPr>
          <p:cNvPr id="3"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4" name="Slide Number Placeholder 5"/>
          <p:cNvSpPr>
            <a:spLocks noGrp="1"/>
          </p:cNvSpPr>
          <p:nvPr>
            <p:ph type="sldNum" sz="quarter" idx="12"/>
          </p:nvPr>
        </p:nvSpPr>
        <p:spPr/>
        <p:txBody>
          <a:bodyPr/>
          <a:lstStyle>
            <a:lvl1pPr>
              <a:defRPr/>
            </a:lvl1pPr>
          </a:lstStyle>
          <a:p>
            <a:pPr>
              <a:defRPr/>
            </a:pPr>
            <a:fld id="{4A20B84D-3650-4614-9C39-1253FE82CED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Title 7"/>
          <p:cNvSpPr>
            <a:spLocks noGrp="1"/>
          </p:cNvSpPr>
          <p:nvPr>
            <p:ph type="title"/>
          </p:nvPr>
        </p:nvSpPr>
        <p:spPr/>
        <p:txBody>
          <a:bodyPr/>
          <a:lstStyle/>
          <a:p>
            <a:r>
              <a:rPr lang="it-IT" smtClean="0"/>
              <a:t>Fare clic per modificare lo stile del titolo</a:t>
            </a:r>
            <a:endParaRPr lang="en-US"/>
          </a:p>
        </p:txBody>
      </p:sp>
      <p:sp>
        <p:nvSpPr>
          <p:cNvPr id="5" name="Date Placeholder 3"/>
          <p:cNvSpPr>
            <a:spLocks noGrp="1"/>
          </p:cNvSpPr>
          <p:nvPr>
            <p:ph type="dt" sz="half" idx="10"/>
          </p:nvPr>
        </p:nvSpPr>
        <p:spPr/>
        <p:txBody>
          <a:bodyPr/>
          <a:lstStyle>
            <a:lvl1pPr>
              <a:defRPr/>
            </a:lvl1pPr>
          </a:lstStyle>
          <a:p>
            <a:pPr>
              <a:defRPr/>
            </a:pPr>
            <a:r>
              <a:rPr lang="it-IT"/>
              <a:t>31/08/2017</a:t>
            </a:r>
          </a:p>
        </p:txBody>
      </p:sp>
      <p:sp>
        <p:nvSpPr>
          <p:cNvPr id="6" name="Footer Placeholder 4"/>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7" name="Slide Number Placeholder 5"/>
          <p:cNvSpPr>
            <a:spLocks noGrp="1"/>
          </p:cNvSpPr>
          <p:nvPr>
            <p:ph type="sldNum" sz="quarter" idx="12"/>
          </p:nvPr>
        </p:nvSpPr>
        <p:spPr/>
        <p:txBody>
          <a:bodyPr/>
          <a:lstStyle>
            <a:lvl1pPr>
              <a:defRPr/>
            </a:lvl1pPr>
          </a:lstStyle>
          <a:p>
            <a:pPr>
              <a:defRPr/>
            </a:pPr>
            <a:fld id="{B0604EB5-3931-484B-8577-CAE3BBD7CFB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it-IT" smtClean="0"/>
              <a:t>Fare clic per modificare lo stile del titolo</a:t>
            </a:r>
            <a:endParaRPr lang="en-US" dirty="0"/>
          </a:p>
        </p:txBody>
      </p:sp>
      <p:sp>
        <p:nvSpPr>
          <p:cNvPr id="7" name="Date Placeholder 4"/>
          <p:cNvSpPr>
            <a:spLocks noGrp="1"/>
          </p:cNvSpPr>
          <p:nvPr>
            <p:ph type="dt" sz="half" idx="10"/>
          </p:nvPr>
        </p:nvSpPr>
        <p:spPr/>
        <p:txBody>
          <a:bodyPr/>
          <a:lstStyle>
            <a:lvl1pPr>
              <a:defRPr/>
            </a:lvl1pPr>
          </a:lstStyle>
          <a:p>
            <a:pPr>
              <a:defRPr/>
            </a:pPr>
            <a:r>
              <a:rPr lang="it-IT"/>
              <a:t>31/08/2017</a:t>
            </a:r>
          </a:p>
        </p:txBody>
      </p:sp>
      <p:sp>
        <p:nvSpPr>
          <p:cNvPr id="9" name="Footer Placeholder 5"/>
          <p:cNvSpPr>
            <a:spLocks noGrp="1"/>
          </p:cNvSpPr>
          <p:nvPr>
            <p:ph type="ftr" sz="quarter" idx="11"/>
          </p:nvPr>
        </p:nvSpPr>
        <p:spPr/>
        <p:txBody>
          <a:bodyPr/>
          <a:lstStyle>
            <a:lvl1pPr>
              <a:defRPr/>
            </a:lvl1pPr>
          </a:lstStyle>
          <a:p>
            <a:pPr>
              <a:defRPr/>
            </a:pPr>
            <a:r>
              <a:rPr lang="it-IT"/>
              <a:t>MIUR USR Emilia-Romagna Direttore Generale Stefano Versari</a:t>
            </a:r>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92A3D909-42EC-4724-9D21-C043E17224B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smtClean="0">
                <a:solidFill>
                  <a:schemeClr val="tx1"/>
                </a:solidFill>
                <a:latin typeface="+mn-lt"/>
                <a:cs typeface="+mn-cs"/>
              </a:defRPr>
            </a:lvl1pPr>
          </a:lstStyle>
          <a:p>
            <a:pPr>
              <a:defRPr/>
            </a:pPr>
            <a:r>
              <a:rPr lang="it-IT"/>
              <a:t>31/08/2017</a:t>
            </a:r>
            <a:endParaRPr lang="it-IT"/>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smtClean="0">
                <a:solidFill>
                  <a:schemeClr val="tx1"/>
                </a:solidFill>
                <a:latin typeface="+mn-lt"/>
                <a:cs typeface="+mn-cs"/>
              </a:defRPr>
            </a:lvl1pPr>
          </a:lstStyle>
          <a:p>
            <a:pPr>
              <a:defRPr/>
            </a:pPr>
            <a:r>
              <a:rPr lang="it-IT"/>
              <a:t>MIUR USR Emilia-Romagna Direttore Generale Stefano Versari</a:t>
            </a:r>
            <a:endParaRPr lang="it-IT"/>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smtClean="0">
                <a:solidFill>
                  <a:schemeClr val="tx2"/>
                </a:solidFill>
                <a:latin typeface="+mn-lt"/>
                <a:cs typeface="+mn-cs"/>
              </a:defRPr>
            </a:lvl1pPr>
          </a:lstStyle>
          <a:p>
            <a:pPr>
              <a:defRPr/>
            </a:pPr>
            <a:fld id="{9469BADB-D813-4310-A1C9-F301C60EEBEE}" type="slidenum">
              <a:rPr lang="it-IT"/>
              <a:pPr>
                <a:defRPr/>
              </a:pPr>
              <a:t>‹N›</a:t>
            </a:fld>
            <a:endParaRPr lang="it-IT"/>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16" r:id="rId5"/>
    <p:sldLayoutId id="2147483715" r:id="rId6"/>
    <p:sldLayoutId id="2147483714" r:id="rId7"/>
    <p:sldLayoutId id="2147483713" r:id="rId8"/>
    <p:sldLayoutId id="2147483721" r:id="rId9"/>
    <p:sldLayoutId id="2147483712" r:id="rId10"/>
    <p:sldLayoutId id="2147483711" r:id="rId11"/>
  </p:sldLayoutIdLst>
  <p:hf hdr="0"/>
  <p:txStyles>
    <p:titleStyle>
      <a:lvl1pPr algn="l" rtl="0" fontAlgn="base">
        <a:spcBef>
          <a:spcPct val="0"/>
        </a:spcBef>
        <a:spcAft>
          <a:spcPct val="0"/>
        </a:spcAft>
        <a:defRPr sz="3600" kern="1200" cap="all" spc="-6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Black" pitchFamily="34" charset="0"/>
        </a:defRPr>
      </a:lvl2pPr>
      <a:lvl3pPr algn="l" rtl="0" fontAlgn="base">
        <a:spcBef>
          <a:spcPct val="0"/>
        </a:spcBef>
        <a:spcAft>
          <a:spcPct val="0"/>
        </a:spcAft>
        <a:defRPr sz="3600">
          <a:solidFill>
            <a:schemeClr val="tx2"/>
          </a:solidFill>
          <a:latin typeface="Arial Black" pitchFamily="34" charset="0"/>
        </a:defRPr>
      </a:lvl3pPr>
      <a:lvl4pPr algn="l" rtl="0" fontAlgn="base">
        <a:spcBef>
          <a:spcPct val="0"/>
        </a:spcBef>
        <a:spcAft>
          <a:spcPct val="0"/>
        </a:spcAft>
        <a:defRPr sz="3600">
          <a:solidFill>
            <a:schemeClr val="tx2"/>
          </a:solidFill>
          <a:latin typeface="Arial Black" pitchFamily="34" charset="0"/>
        </a:defRPr>
      </a:lvl4pPr>
      <a:lvl5pPr algn="l" rtl="0" fontAlgn="base">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fontAlgn="base">
        <a:spcBef>
          <a:spcPct val="20000"/>
        </a:spcBef>
        <a:spcAft>
          <a:spcPts val="600"/>
        </a:spcAft>
        <a:buFont typeface="Arial" charset="0"/>
        <a:defRPr sz="2000" b="1" kern="1200">
          <a:solidFill>
            <a:schemeClr val="tx1"/>
          </a:solidFill>
          <a:latin typeface="+mn-lt"/>
          <a:ea typeface="+mn-ea"/>
          <a:cs typeface="+mn-cs"/>
        </a:defRPr>
      </a:lvl1pPr>
      <a:lvl2pPr marL="457200" indent="-182563" algn="l" rtl="0" fontAlgn="base">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istruzioneer.it/2017/08/17/prime-indicazioni-operative-legge-n-1192017/"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salute.regione.emilia-romagna.it/sanita-pubblica/vaccinazioni/vaccinazioni-bambini-adolescent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pa.leggiditalia.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a.leggiditalia.i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pa.leggiditalia.i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uff3@g.istruzioneer.i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7388" y="1865313"/>
            <a:ext cx="7916862" cy="3435350"/>
          </a:xfrm>
          <a:ln w="12700">
            <a:solidFill>
              <a:schemeClr val="tx1"/>
            </a:solidFill>
          </a:ln>
        </p:spPr>
        <p:txBody>
          <a:bodyPr/>
          <a:lstStyle/>
          <a:p>
            <a:pPr algn="ctr" fontAlgn="auto">
              <a:spcAft>
                <a:spcPts val="0"/>
              </a:spcAft>
              <a:defRPr/>
            </a:pPr>
            <a:r>
              <a:rPr lang="it-IT" sz="1400" b="1" dirty="0"/>
              <a:t>CONFERENZA DI </a:t>
            </a:r>
            <a:r>
              <a:rPr lang="it-IT" sz="1400" b="1" dirty="0" smtClean="0"/>
              <a:t>SERVIZIO  -  </a:t>
            </a:r>
            <a:r>
              <a:rPr lang="it-IT" sz="1400" b="1" dirty="0"/>
              <a:t>BOLOGNA </a:t>
            </a:r>
            <a:r>
              <a:rPr lang="it-IT" sz="1400" b="1" dirty="0" smtClean="0"/>
              <a:t> - 31 </a:t>
            </a:r>
            <a:r>
              <a:rPr lang="it-IT" sz="1400" b="1" dirty="0"/>
              <a:t>agosto </a:t>
            </a:r>
            <a:r>
              <a:rPr lang="it-IT" sz="1400" b="1" dirty="0" smtClean="0"/>
              <a:t>2017</a:t>
            </a:r>
            <a:br>
              <a:rPr lang="it-IT" sz="1400" b="1" dirty="0" smtClean="0"/>
            </a:br>
            <a:r>
              <a:rPr lang="it-IT" sz="1400" dirty="0" smtClean="0"/>
              <a:t/>
            </a:r>
            <a:br>
              <a:rPr lang="it-IT" sz="1400" dirty="0" smtClean="0"/>
            </a:br>
            <a:r>
              <a:rPr lang="it-IT" sz="1400" dirty="0" smtClean="0"/>
              <a:t>Auditorium Istituto </a:t>
            </a:r>
            <a:r>
              <a:rPr lang="it-IT" sz="1400" dirty="0"/>
              <a:t>d’Istruzione Superiore “</a:t>
            </a:r>
            <a:r>
              <a:rPr lang="it-IT" sz="1400" dirty="0" err="1"/>
              <a:t>Belluzzi</a:t>
            </a:r>
            <a:r>
              <a:rPr lang="it-IT" sz="1400" dirty="0"/>
              <a:t>-Fioravanti”</a:t>
            </a:r>
            <a:br>
              <a:rPr lang="it-IT" sz="1400" dirty="0"/>
            </a:br>
            <a:r>
              <a:rPr lang="it-IT" sz="1400" dirty="0" smtClean="0"/>
              <a:t/>
            </a:r>
            <a:br>
              <a:rPr lang="it-IT" sz="1400" dirty="0" smtClean="0"/>
            </a:br>
            <a:r>
              <a:rPr lang="it-IT" sz="1400" dirty="0" smtClean="0"/>
              <a:t>Legge </a:t>
            </a:r>
            <a:r>
              <a:rPr lang="it-IT" sz="1400" dirty="0"/>
              <a:t>31 luglio 2017, n. 119</a:t>
            </a:r>
            <a:br>
              <a:rPr lang="it-IT" sz="1400" dirty="0"/>
            </a:br>
            <a:r>
              <a:rPr lang="it-IT" sz="1400" dirty="0"/>
              <a:t> </a:t>
            </a:r>
            <a:r>
              <a:rPr lang="it-IT" sz="1400" i="1" dirty="0"/>
              <a:t>“Disposizioni urgenti in materia di prevenzione vaccinale, di malattie infettive e di controversie relative alla somministrazione di farmaci" </a:t>
            </a:r>
            <a:r>
              <a:rPr lang="it-IT" sz="1400" i="1" dirty="0" smtClean="0"/>
              <a:t/>
            </a:r>
            <a:br>
              <a:rPr lang="it-IT" sz="1400" i="1" dirty="0" smtClean="0"/>
            </a:br>
            <a:r>
              <a:rPr lang="it-IT" sz="2000" i="1" dirty="0" smtClean="0"/>
              <a:t>- SCUOLE DELL’INFANZIA - </a:t>
            </a:r>
            <a:r>
              <a:rPr lang="it-IT" sz="1400" i="1" dirty="0" smtClean="0"/>
              <a:t/>
            </a:r>
            <a:br>
              <a:rPr lang="it-IT" sz="1400" i="1" dirty="0" smtClean="0"/>
            </a:br>
            <a:r>
              <a:rPr lang="it-IT" sz="1400" i="1" dirty="0" smtClean="0"/>
              <a:t/>
            </a:r>
            <a:br>
              <a:rPr lang="it-IT" sz="1400" i="1" dirty="0" smtClean="0"/>
            </a:br>
            <a:r>
              <a:rPr lang="it-IT" sz="1400" i="1" dirty="0"/>
              <a:t/>
            </a:r>
            <a:br>
              <a:rPr lang="it-IT" sz="1400" i="1" dirty="0"/>
            </a:br>
            <a:r>
              <a:rPr lang="it-IT" sz="1400" i="1" dirty="0"/>
              <a:t/>
            </a:r>
            <a:br>
              <a:rPr lang="it-IT" sz="1400" i="1" dirty="0"/>
            </a:br>
            <a:r>
              <a:rPr lang="it-IT" sz="1400" i="1" dirty="0" err="1" smtClean="0">
                <a:solidFill>
                  <a:srgbClr val="FF0000"/>
                </a:solidFill>
              </a:rPr>
              <a:t>n.b.</a:t>
            </a:r>
            <a:r>
              <a:rPr lang="it-IT" sz="1400" i="1" dirty="0" smtClean="0">
                <a:solidFill>
                  <a:srgbClr val="FF0000"/>
                </a:solidFill>
              </a:rPr>
              <a:t> slide aggiornate alla situazione normativa del 30 agosto 2017</a:t>
            </a:r>
            <a:endParaRPr lang="it-IT" sz="1800" dirty="0">
              <a:solidFill>
                <a:srgbClr val="FF0000"/>
              </a:solidFill>
            </a:endParaRPr>
          </a:p>
        </p:txBody>
      </p:sp>
      <p:pic>
        <p:nvPicPr>
          <p:cNvPr id="14338" name="Picture 2"/>
          <p:cNvPicPr>
            <a:picLocks noChangeAspect="1" noChangeArrowheads="1"/>
          </p:cNvPicPr>
          <p:nvPr/>
        </p:nvPicPr>
        <p:blipFill>
          <a:blip r:embed="rId2"/>
          <a:srcRect b="26758"/>
          <a:stretch>
            <a:fillRect/>
          </a:stretch>
        </p:blipFill>
        <p:spPr bwMode="auto">
          <a:xfrm>
            <a:off x="1187450" y="268288"/>
            <a:ext cx="7272338" cy="1597025"/>
          </a:xfrm>
          <a:prstGeom prst="rect">
            <a:avLst/>
          </a:prstGeom>
          <a:noFill/>
          <a:ln w="9525">
            <a:noFill/>
            <a:miter lim="800000"/>
            <a:headEnd/>
            <a:tailEnd/>
          </a:ln>
        </p:spPr>
      </p:pic>
      <p:sp>
        <p:nvSpPr>
          <p:cNvPr id="14339" name="CasellaDiTesto 4"/>
          <p:cNvSpPr txBox="1">
            <a:spLocks noChangeArrowheads="1"/>
          </p:cNvSpPr>
          <p:nvPr/>
        </p:nvSpPr>
        <p:spPr bwMode="auto">
          <a:xfrm>
            <a:off x="5219700" y="5635625"/>
            <a:ext cx="3744913" cy="369888"/>
          </a:xfrm>
          <a:prstGeom prst="rect">
            <a:avLst/>
          </a:prstGeom>
          <a:noFill/>
          <a:ln w="9525">
            <a:noFill/>
            <a:miter lim="800000"/>
            <a:headEnd/>
            <a:tailEnd/>
          </a:ln>
        </p:spPr>
        <p:txBody>
          <a:bodyPr>
            <a:spAutoFit/>
          </a:bodyPr>
          <a:lstStyle/>
          <a:p>
            <a:pPr algn="r"/>
            <a:r>
              <a:rPr lang="it-IT" i="1"/>
              <a:t>Direttore Generale Stefano Versari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938" y="1700213"/>
            <a:ext cx="8229600" cy="3313112"/>
          </a:xfrm>
        </p:spPr>
        <p:txBody>
          <a:bodyPr/>
          <a:lstStyle/>
          <a:p>
            <a:pPr marL="285750" indent="-285750" fontAlgn="auto">
              <a:spcAft>
                <a:spcPts val="0"/>
              </a:spcAft>
              <a:buFont typeface="Calibri" panose="020F0502020204030204" pitchFamily="34" charset="0"/>
              <a:buChar char="⁻"/>
              <a:defRPr/>
            </a:pPr>
            <a:r>
              <a:rPr lang="it-IT" sz="1600" dirty="0" smtClean="0">
                <a:solidFill>
                  <a:schemeClr val="tx1"/>
                </a:solidFill>
              </a:rPr>
              <a:t>Per ATTESTARE l’effettuazione delle vaccinazioni obbligatorie o di una prenotazione per completare il ciclo delle vaccinazioni obbligatorie potrà </a:t>
            </a:r>
            <a:r>
              <a:rPr lang="it-IT" sz="1600" dirty="0">
                <a:solidFill>
                  <a:schemeClr val="tx1"/>
                </a:solidFill>
              </a:rPr>
              <a:t>essere </a:t>
            </a:r>
            <a:r>
              <a:rPr lang="it-IT" sz="1600" dirty="0" smtClean="0">
                <a:solidFill>
                  <a:schemeClr val="tx1"/>
                </a:solidFill>
              </a:rPr>
              <a:t>presentata una DICHIARAZIONE SOSTITUTIVA utilizzando:</a:t>
            </a:r>
            <a:br>
              <a:rPr lang="it-IT" sz="1600" dirty="0" smtClean="0">
                <a:solidFill>
                  <a:schemeClr val="tx1"/>
                </a:solidFill>
              </a:rPr>
            </a:br>
            <a:r>
              <a:rPr lang="it-IT" sz="1600" dirty="0" smtClean="0">
                <a:solidFill>
                  <a:schemeClr val="tx1"/>
                </a:solidFill>
              </a:rPr>
              <a:t>		</a:t>
            </a:r>
            <a:br>
              <a:rPr lang="it-IT" sz="1600" dirty="0" smtClean="0">
                <a:solidFill>
                  <a:schemeClr val="tx1"/>
                </a:solidFill>
              </a:rPr>
            </a:br>
            <a:r>
              <a:rPr lang="it-IT" sz="1600" dirty="0" smtClean="0">
                <a:solidFill>
                  <a:schemeClr val="tx1"/>
                </a:solidFill>
              </a:rPr>
              <a:t>-  Allegato 1 alla Nota MIUR 1622/2017 </a:t>
            </a:r>
            <a:br>
              <a:rPr lang="it-IT" sz="1600" dirty="0" smtClean="0">
                <a:solidFill>
                  <a:schemeClr val="tx1"/>
                </a:solidFill>
              </a:rPr>
            </a:br>
            <a:r>
              <a:rPr lang="it-IT" sz="1600" dirty="0" smtClean="0">
                <a:solidFill>
                  <a:schemeClr val="tx1"/>
                </a:solidFill>
              </a:rPr>
              <a:t>			</a:t>
            </a:r>
            <a:br>
              <a:rPr lang="it-IT" sz="1600" dirty="0" smtClean="0">
                <a:solidFill>
                  <a:schemeClr val="tx1"/>
                </a:solidFill>
              </a:rPr>
            </a:br>
            <a:r>
              <a:rPr lang="it-IT" sz="1600" dirty="0" smtClean="0">
                <a:solidFill>
                  <a:schemeClr val="tx1"/>
                </a:solidFill>
              </a:rPr>
              <a:t>-  Allegato 1 alla Nota Ministero Sanità 25233/2017</a:t>
            </a:r>
            <a:br>
              <a:rPr lang="it-IT" sz="1600" dirty="0" smtClean="0">
                <a:solidFill>
                  <a:schemeClr val="tx1"/>
                </a:solidFill>
              </a:rPr>
            </a:br>
            <a:r>
              <a:rPr lang="it-IT" sz="1600" dirty="0" smtClean="0">
                <a:solidFill>
                  <a:schemeClr val="tx1"/>
                </a:solidFill>
              </a:rPr>
              <a:t/>
            </a:r>
            <a:br>
              <a:rPr lang="it-IT" sz="1600" dirty="0" smtClean="0">
                <a:solidFill>
                  <a:schemeClr val="tx1"/>
                </a:solidFill>
              </a:rPr>
            </a:br>
            <a:r>
              <a:rPr lang="it-IT" sz="1600" dirty="0" smtClean="0">
                <a:solidFill>
                  <a:schemeClr val="tx1"/>
                </a:solidFill>
              </a:rPr>
              <a:t>-  Modello Autocertificazione predisposto dalla Regione Emilia-Romagna</a:t>
            </a:r>
            <a:br>
              <a:rPr lang="it-IT" sz="1600" dirty="0" smtClean="0">
                <a:solidFill>
                  <a:schemeClr val="tx1"/>
                </a:solidFill>
              </a:rPr>
            </a:br>
            <a:r>
              <a:rPr lang="it-IT" sz="1600" dirty="0" smtClean="0">
                <a:solidFill>
                  <a:schemeClr val="tx1"/>
                </a:solidFill>
              </a:rPr>
              <a:t> </a:t>
            </a:r>
            <a:br>
              <a:rPr lang="it-IT" sz="1600" dirty="0" smtClean="0">
                <a:solidFill>
                  <a:schemeClr val="tx1"/>
                </a:solidFill>
              </a:rPr>
            </a:br>
            <a:r>
              <a:rPr lang="it-IT" sz="1600" dirty="0" smtClean="0">
                <a:solidFill>
                  <a:schemeClr val="tx1"/>
                </a:solidFill>
              </a:rPr>
              <a:t>- ALTRO MODELLO</a:t>
            </a:r>
            <a:endParaRPr lang="it-IT" sz="1600" dirty="0">
              <a:solidFill>
                <a:schemeClr val="tx1"/>
              </a:solidFill>
            </a:endParaRPr>
          </a:p>
        </p:txBody>
      </p:sp>
      <p:sp>
        <p:nvSpPr>
          <p:cNvPr id="23554"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21FA97-CD3C-4BE2-B067-415CADA0A102}" type="slidenum">
              <a:rPr lang="it-IT">
                <a:cs typeface="Arial" charset="0"/>
              </a:rPr>
              <a:pPr fontAlgn="base">
                <a:spcBef>
                  <a:spcPct val="0"/>
                </a:spcBef>
                <a:spcAft>
                  <a:spcPct val="0"/>
                </a:spcAft>
              </a:pPr>
              <a:t>10</a:t>
            </a:fld>
            <a:endParaRPr lang="it-IT">
              <a:cs typeface="Arial" charset="0"/>
            </a:endParaRPr>
          </a:p>
        </p:txBody>
      </p:sp>
      <p:sp>
        <p:nvSpPr>
          <p:cNvPr id="6" name="CasellaDiTesto 5"/>
          <p:cNvSpPr txBox="1"/>
          <p:nvPr/>
        </p:nvSpPr>
        <p:spPr>
          <a:xfrm>
            <a:off x="642938" y="476250"/>
            <a:ext cx="8064500" cy="708025"/>
          </a:xfrm>
          <a:prstGeom prst="rect">
            <a:avLst/>
          </a:prstGeom>
          <a:noFill/>
          <a:ln w="12700">
            <a:solidFill>
              <a:schemeClr val="tx1"/>
            </a:solidFill>
          </a:ln>
        </p:spPr>
        <p:txBody>
          <a:bodyPr>
            <a:spAutoFit/>
          </a:bodyPr>
          <a:lstStyle/>
          <a:p>
            <a:pPr fontAlgn="auto">
              <a:spcBef>
                <a:spcPts val="0"/>
              </a:spcBef>
              <a:spcAft>
                <a:spcPts val="0"/>
              </a:spcAft>
              <a:defRPr/>
            </a:pPr>
            <a:r>
              <a:rPr lang="it-IT" sz="2000" b="1" dirty="0">
                <a:solidFill>
                  <a:srgbClr val="FF0000"/>
                </a:solidFill>
                <a:latin typeface="+mj-lt"/>
                <a:cs typeface="+mn-cs"/>
              </a:rPr>
              <a:t>4. DICHIARAZIONE SOSTITUTIVA DI ATTO DI NOTORIETA’ AI SENSI D.P.R</a:t>
            </a:r>
            <a:r>
              <a:rPr lang="it-IT" sz="2000" b="1" dirty="0">
                <a:solidFill>
                  <a:srgbClr val="FF0000"/>
                </a:solidFill>
                <a:latin typeface="+mj-lt"/>
                <a:cs typeface="+mn-cs"/>
              </a:rPr>
              <a:t>. 28 dicembre 2000, n. 445 </a:t>
            </a:r>
            <a:endParaRPr lang="it-IT" sz="2000" b="1" dirty="0">
              <a:solidFill>
                <a:srgbClr val="FF0000"/>
              </a:solidFill>
              <a:latin typeface="+mj-lt"/>
              <a:cs typeface="+mn-cs"/>
            </a:endParaRPr>
          </a:p>
        </p:txBody>
      </p:sp>
      <p:sp>
        <p:nvSpPr>
          <p:cNvPr id="23556" name="Segnaposto piè di pagina 2"/>
          <p:cNvSpPr>
            <a:spLocks noGrp="1"/>
          </p:cNvSpPr>
          <p:nvPr>
            <p:ph type="ftr" sz="quarter" idx="11"/>
          </p:nvPr>
        </p:nvSpPr>
        <p:spPr bwMode="auto">
          <a:xfrm>
            <a:off x="457200" y="6492875"/>
            <a:ext cx="421798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3557"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Grp="1" noChangeAspect="1" noChangeArrowheads="1"/>
          </p:cNvPicPr>
          <p:nvPr>
            <p:ph idx="1"/>
          </p:nvPr>
        </p:nvPicPr>
        <p:blipFill>
          <a:blip r:embed="rId2"/>
          <a:srcRect/>
          <a:stretch>
            <a:fillRect/>
          </a:stretch>
        </p:blipFill>
        <p:spPr>
          <a:xfrm>
            <a:off x="323850" y="765175"/>
            <a:ext cx="4248150" cy="5389563"/>
          </a:xfrm>
        </p:spPr>
      </p:pic>
      <p:sp>
        <p:nvSpPr>
          <p:cNvPr id="24578"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CAD37A-4AF7-4FD5-9B3F-C165DC10835E}" type="slidenum">
              <a:rPr lang="it-IT">
                <a:cs typeface="Arial" charset="0"/>
              </a:rPr>
              <a:pPr fontAlgn="base">
                <a:spcBef>
                  <a:spcPct val="0"/>
                </a:spcBef>
                <a:spcAft>
                  <a:spcPct val="0"/>
                </a:spcAft>
              </a:pPr>
              <a:t>11</a:t>
            </a:fld>
            <a:endParaRPr lang="it-IT">
              <a:cs typeface="Arial" charset="0"/>
            </a:endParaRPr>
          </a:p>
        </p:txBody>
      </p:sp>
      <p:pic>
        <p:nvPicPr>
          <p:cNvPr id="24579" name="Picture 3"/>
          <p:cNvPicPr>
            <a:picLocks noChangeAspect="1" noChangeArrowheads="1"/>
          </p:cNvPicPr>
          <p:nvPr/>
        </p:nvPicPr>
        <p:blipFill>
          <a:blip r:embed="rId3"/>
          <a:srcRect/>
          <a:stretch>
            <a:fillRect/>
          </a:stretch>
        </p:blipFill>
        <p:spPr bwMode="auto">
          <a:xfrm>
            <a:off x="4716463" y="1341438"/>
            <a:ext cx="4032250" cy="3382962"/>
          </a:xfrm>
          <a:prstGeom prst="rect">
            <a:avLst/>
          </a:prstGeom>
          <a:noFill/>
          <a:ln w="9525">
            <a:noFill/>
            <a:miter lim="800000"/>
            <a:headEnd/>
            <a:tailEnd/>
          </a:ln>
        </p:spPr>
      </p:pic>
      <p:sp>
        <p:nvSpPr>
          <p:cNvPr id="5" name="CasellaDiTesto 4"/>
          <p:cNvSpPr txBox="1"/>
          <p:nvPr/>
        </p:nvSpPr>
        <p:spPr>
          <a:xfrm>
            <a:off x="611188" y="188913"/>
            <a:ext cx="7993062" cy="738187"/>
          </a:xfrm>
          <a:prstGeom prst="rect">
            <a:avLst/>
          </a:prstGeom>
          <a:noFill/>
        </p:spPr>
        <p:txBody>
          <a:bodyPr>
            <a:spAutoFit/>
          </a:bodyPr>
          <a:lstStyle/>
          <a:p>
            <a:pPr fontAlgn="auto">
              <a:spcBef>
                <a:spcPts val="0"/>
              </a:spcBef>
              <a:spcAft>
                <a:spcPts val="0"/>
              </a:spcAft>
              <a:defRPr/>
            </a:pPr>
            <a:r>
              <a:rPr lang="it-IT" sz="1200" b="1" dirty="0">
                <a:latin typeface="+mj-lt"/>
                <a:cs typeface="+mn-cs"/>
              </a:rPr>
              <a:t>ALLEGATO 1 ALLA NOTA MIUR </a:t>
            </a:r>
            <a:r>
              <a:rPr lang="it-IT" sz="1200" b="1" dirty="0">
                <a:latin typeface="+mj-lt"/>
                <a:cs typeface="+mn-cs"/>
              </a:rPr>
              <a:t>1622/2017 </a:t>
            </a:r>
            <a:endParaRPr lang="it-IT" sz="1200" b="1" dirty="0">
              <a:latin typeface="+mj-lt"/>
              <a:cs typeface="+mn-cs"/>
            </a:endParaRPr>
          </a:p>
          <a:p>
            <a:pPr fontAlgn="auto">
              <a:spcBef>
                <a:spcPts val="0"/>
              </a:spcBef>
              <a:spcAft>
                <a:spcPts val="0"/>
              </a:spcAft>
              <a:defRPr/>
            </a:pPr>
            <a:r>
              <a:rPr lang="it-IT" sz="1200" b="1" dirty="0">
                <a:latin typeface="+mn-lt"/>
                <a:cs typeface="+mn-cs"/>
                <a:hlinkClick r:id="rId4"/>
              </a:rPr>
              <a:t>http</a:t>
            </a:r>
            <a:r>
              <a:rPr lang="it-IT" sz="1200" b="1" dirty="0">
                <a:latin typeface="+mn-lt"/>
                <a:cs typeface="+mn-cs"/>
                <a:hlinkClick r:id="rId4"/>
              </a:rPr>
              <a:t>://istruzioneer.it/2017/08/17/prime-indicazioni-operative-legge-n-1192017</a:t>
            </a:r>
            <a:r>
              <a:rPr lang="it-IT" sz="1200" dirty="0">
                <a:latin typeface="+mn-lt"/>
                <a:cs typeface="+mn-cs"/>
                <a:hlinkClick r:id="rId4"/>
              </a:rPr>
              <a:t>/</a:t>
            </a:r>
            <a:endParaRPr lang="it-IT" sz="1200" dirty="0">
              <a:latin typeface="+mn-lt"/>
              <a:cs typeface="+mn-cs"/>
            </a:endParaRPr>
          </a:p>
          <a:p>
            <a:pPr fontAlgn="auto">
              <a:spcBef>
                <a:spcPts val="0"/>
              </a:spcBef>
              <a:spcAft>
                <a:spcPts val="0"/>
              </a:spcAft>
              <a:defRPr/>
            </a:pPr>
            <a:endParaRPr lang="it-IT" b="1" dirty="0">
              <a:latin typeface="+mn-lt"/>
              <a:cs typeface="+mn-cs"/>
            </a:endParaRPr>
          </a:p>
        </p:txBody>
      </p:sp>
      <p:sp>
        <p:nvSpPr>
          <p:cNvPr id="24581" name="Segnaposto piè di pagina 1"/>
          <p:cNvSpPr>
            <a:spLocks noGrp="1"/>
          </p:cNvSpPr>
          <p:nvPr>
            <p:ph type="ftr" sz="quarter" idx="11"/>
          </p:nvPr>
        </p:nvSpPr>
        <p:spPr bwMode="auto">
          <a:xfrm>
            <a:off x="457200" y="6492875"/>
            <a:ext cx="39703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4582" name="Segnaposto data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750" y="274638"/>
            <a:ext cx="8147050" cy="417512"/>
          </a:xfrm>
        </p:spPr>
        <p:txBody>
          <a:bodyPr/>
          <a:lstStyle/>
          <a:p>
            <a:pPr fontAlgn="auto">
              <a:spcAft>
                <a:spcPts val="0"/>
              </a:spcAft>
              <a:defRPr/>
            </a:pPr>
            <a:r>
              <a:rPr lang="it-IT" sz="1200" dirty="0" smtClean="0">
                <a:solidFill>
                  <a:schemeClr val="tx1"/>
                </a:solidFill>
              </a:rPr>
              <a:t>Allegato 1 </a:t>
            </a:r>
            <a:r>
              <a:rPr lang="it-IT" sz="1200" dirty="0" err="1" smtClean="0">
                <a:solidFill>
                  <a:schemeClr val="tx1"/>
                </a:solidFill>
              </a:rPr>
              <a:t>allA</a:t>
            </a:r>
            <a:r>
              <a:rPr lang="it-IT" sz="1200" dirty="0" smtClean="0">
                <a:solidFill>
                  <a:schemeClr val="tx1"/>
                </a:solidFill>
              </a:rPr>
              <a:t> NOTA DEL MINISTERO DELLA SANITA’ 25233 DEL 16 AGOSTO 2017</a:t>
            </a:r>
            <a:endParaRPr lang="it-IT" sz="1200" dirty="0">
              <a:solidFill>
                <a:schemeClr val="tx1"/>
              </a:solidFill>
            </a:endParaRPr>
          </a:p>
        </p:txBody>
      </p:sp>
      <p:pic>
        <p:nvPicPr>
          <p:cNvPr id="25602" name="Picture 2"/>
          <p:cNvPicPr>
            <a:picLocks noGrp="1" noChangeAspect="1" noChangeArrowheads="1"/>
          </p:cNvPicPr>
          <p:nvPr>
            <p:ph idx="1"/>
          </p:nvPr>
        </p:nvPicPr>
        <p:blipFill>
          <a:blip r:embed="rId2"/>
          <a:srcRect/>
          <a:stretch>
            <a:fillRect/>
          </a:stretch>
        </p:blipFill>
        <p:spPr>
          <a:xfrm>
            <a:off x="1908175" y="1052513"/>
            <a:ext cx="4679950" cy="5329237"/>
          </a:xfrm>
        </p:spPr>
      </p:pic>
      <p:sp>
        <p:nvSpPr>
          <p:cNvPr id="2560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4119D4-AC63-44EB-9833-A5FE313D3850}" type="slidenum">
              <a:rPr lang="it-IT">
                <a:cs typeface="Arial" charset="0"/>
              </a:rPr>
              <a:pPr fontAlgn="base">
                <a:spcBef>
                  <a:spcPct val="0"/>
                </a:spcBef>
                <a:spcAft>
                  <a:spcPct val="0"/>
                </a:spcAft>
              </a:pPr>
              <a:t>12</a:t>
            </a:fld>
            <a:endParaRPr lang="it-IT">
              <a:cs typeface="Arial" charset="0"/>
            </a:endParaRPr>
          </a:p>
        </p:txBody>
      </p:sp>
      <p:sp>
        <p:nvSpPr>
          <p:cNvPr id="25604" name="Segnaposto piè di pagina 2"/>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5605"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950" y="115888"/>
            <a:ext cx="8291513" cy="936625"/>
          </a:xfrm>
        </p:spPr>
        <p:txBody>
          <a:bodyPr/>
          <a:lstStyle/>
          <a:p>
            <a:pPr fontAlgn="auto">
              <a:spcAft>
                <a:spcPts val="0"/>
              </a:spcAft>
              <a:defRPr/>
            </a:pPr>
            <a:r>
              <a:rPr lang="it-IT" sz="1200" b="1" dirty="0">
                <a:solidFill>
                  <a:schemeClr val="tx1"/>
                </a:solidFill>
              </a:rPr>
              <a:t>Modello </a:t>
            </a:r>
            <a:r>
              <a:rPr lang="it-IT" sz="1200" b="1" dirty="0" smtClean="0">
                <a:solidFill>
                  <a:schemeClr val="tx1"/>
                </a:solidFill>
              </a:rPr>
              <a:t>DICHIARAZIONE SOSTITUTIVA </a:t>
            </a:r>
            <a:r>
              <a:rPr lang="it-IT" sz="1200" b="1" dirty="0">
                <a:solidFill>
                  <a:schemeClr val="tx1"/>
                </a:solidFill>
              </a:rPr>
              <a:t>predisposto dalla Regione </a:t>
            </a:r>
            <a:r>
              <a:rPr lang="it-IT" sz="1200" b="1" dirty="0" smtClean="0">
                <a:solidFill>
                  <a:schemeClr val="tx1"/>
                </a:solidFill>
              </a:rPr>
              <a:t>Emilia-Romagna</a:t>
            </a:r>
            <a:r>
              <a:rPr lang="it-IT" sz="1200" b="1" dirty="0" smtClean="0"/>
              <a:t/>
            </a:r>
            <a:br>
              <a:rPr lang="it-IT" sz="1200" b="1" dirty="0" smtClean="0"/>
            </a:br>
            <a:r>
              <a:rPr lang="it-IT" sz="1200" dirty="0">
                <a:hlinkClick r:id="rId2"/>
              </a:rPr>
              <a:t>http://</a:t>
            </a:r>
            <a:r>
              <a:rPr lang="it-IT" sz="1200" dirty="0" smtClean="0">
                <a:hlinkClick r:id="rId2"/>
              </a:rPr>
              <a:t>salute.regione.emilia-romagna.it/sanita-pubblica/vaccinazioni/vaccinazioni-bambini-adolescenti</a:t>
            </a:r>
            <a:r>
              <a:rPr lang="it-IT" sz="1200" dirty="0" smtClean="0"/>
              <a:t/>
            </a:r>
            <a:br>
              <a:rPr lang="it-IT" sz="1200" dirty="0" smtClean="0"/>
            </a:br>
            <a:endParaRPr lang="it-IT" sz="1200" b="1" dirty="0"/>
          </a:p>
        </p:txBody>
      </p:sp>
      <p:pic>
        <p:nvPicPr>
          <p:cNvPr id="26626" name="Picture 4"/>
          <p:cNvPicPr>
            <a:picLocks noGrp="1" noChangeAspect="1" noChangeArrowheads="1"/>
          </p:cNvPicPr>
          <p:nvPr>
            <p:ph idx="1"/>
          </p:nvPr>
        </p:nvPicPr>
        <p:blipFill>
          <a:blip r:embed="rId3"/>
          <a:srcRect/>
          <a:stretch>
            <a:fillRect/>
          </a:stretch>
        </p:blipFill>
        <p:spPr>
          <a:xfrm>
            <a:off x="2339975" y="1125538"/>
            <a:ext cx="4248150" cy="5367337"/>
          </a:xfrm>
        </p:spPr>
      </p:pic>
      <p:sp>
        <p:nvSpPr>
          <p:cNvPr id="26627"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EFC020-A8EA-4470-B5FB-6E111C616499}" type="slidenum">
              <a:rPr lang="it-IT">
                <a:cs typeface="Arial" charset="0"/>
              </a:rPr>
              <a:pPr fontAlgn="base">
                <a:spcBef>
                  <a:spcPct val="0"/>
                </a:spcBef>
                <a:spcAft>
                  <a:spcPct val="0"/>
                </a:spcAft>
              </a:pPr>
              <a:t>13</a:t>
            </a:fld>
            <a:endParaRPr lang="it-IT">
              <a:cs typeface="Arial" charset="0"/>
            </a:endParaRPr>
          </a:p>
        </p:txBody>
      </p:sp>
      <p:sp>
        <p:nvSpPr>
          <p:cNvPr id="26628" name="Segnaposto piè di pagina 2"/>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6629"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5175"/>
            <a:ext cx="7859713" cy="758825"/>
          </a:xfrm>
          <a:ln>
            <a:solidFill>
              <a:schemeClr val="tx1"/>
            </a:solidFill>
          </a:ln>
        </p:spPr>
        <p:txBody>
          <a:bodyPr/>
          <a:lstStyle/>
          <a:p>
            <a:pPr fontAlgn="auto">
              <a:spcAft>
                <a:spcPts val="0"/>
              </a:spcAft>
              <a:defRPr/>
            </a:pPr>
            <a:r>
              <a:rPr lang="it-IT" sz="2400" dirty="0" smtClean="0"/>
              <a:t>CHI PRESENTA LA DOCUMENTAZIONE ?</a:t>
            </a:r>
            <a:r>
              <a:rPr lang="it-IT" dirty="0" smtClean="0"/>
              <a:t> </a:t>
            </a:r>
            <a:r>
              <a:rPr lang="it-IT" sz="1300" dirty="0" smtClean="0"/>
              <a:t>(art. 3 c.1)</a:t>
            </a:r>
            <a:endParaRPr lang="it-IT" sz="1300" dirty="0"/>
          </a:p>
        </p:txBody>
      </p:sp>
      <p:sp>
        <p:nvSpPr>
          <p:cNvPr id="27650" name="Segnaposto contenuto 2"/>
          <p:cNvSpPr>
            <a:spLocks noGrp="1"/>
          </p:cNvSpPr>
          <p:nvPr>
            <p:ph idx="1"/>
          </p:nvPr>
        </p:nvSpPr>
        <p:spPr>
          <a:xfrm>
            <a:off x="468313" y="1773238"/>
            <a:ext cx="7620000" cy="4373562"/>
          </a:xfrm>
        </p:spPr>
        <p:txBody>
          <a:bodyPr/>
          <a:lstStyle/>
          <a:p>
            <a:r>
              <a:rPr lang="it-IT" smtClean="0"/>
              <a:t>I genitori esercenti la responsabilità genitoriale, </a:t>
            </a:r>
          </a:p>
          <a:p>
            <a:pPr algn="ctr"/>
            <a:endParaRPr lang="it-IT" smtClean="0"/>
          </a:p>
          <a:p>
            <a:pPr algn="ctr"/>
            <a:r>
              <a:rPr lang="it-IT" smtClean="0"/>
              <a:t>OPPURE</a:t>
            </a:r>
          </a:p>
          <a:p>
            <a:r>
              <a:rPr lang="it-IT" smtClean="0"/>
              <a:t>i tutori</a:t>
            </a:r>
          </a:p>
          <a:p>
            <a:pPr algn="ctr"/>
            <a:r>
              <a:rPr lang="it-IT" smtClean="0"/>
              <a:t>OPPURE</a:t>
            </a:r>
          </a:p>
          <a:p>
            <a:r>
              <a:rPr lang="it-IT" smtClean="0"/>
              <a:t>i soggetti affidatari</a:t>
            </a:r>
          </a:p>
        </p:txBody>
      </p:sp>
      <p:sp>
        <p:nvSpPr>
          <p:cNvPr id="2765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90D447-FF77-496F-A24C-DC26B10BBA4C}" type="slidenum">
              <a:rPr lang="it-IT">
                <a:cs typeface="Arial" charset="0"/>
              </a:rPr>
              <a:pPr fontAlgn="base">
                <a:spcBef>
                  <a:spcPct val="0"/>
                </a:spcBef>
                <a:spcAft>
                  <a:spcPct val="0"/>
                </a:spcAft>
              </a:pPr>
              <a:t>14</a:t>
            </a:fld>
            <a:endParaRPr lang="it-IT">
              <a:cs typeface="Arial" charset="0"/>
            </a:endParaRPr>
          </a:p>
        </p:txBody>
      </p:sp>
      <p:sp>
        <p:nvSpPr>
          <p:cNvPr id="27652" name="Segnaposto piè di pagina 4"/>
          <p:cNvSpPr>
            <a:spLocks noGrp="1"/>
          </p:cNvSpPr>
          <p:nvPr>
            <p:ph type="ftr" sz="quarter" idx="11"/>
          </p:nvPr>
        </p:nvSpPr>
        <p:spPr bwMode="auto">
          <a:xfrm>
            <a:off x="457200" y="6492875"/>
            <a:ext cx="39703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7653"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611188" y="274638"/>
            <a:ext cx="7848600" cy="1498600"/>
          </a:xfrm>
          <a:ln w="12700">
            <a:solidFill>
              <a:schemeClr val="tx1"/>
            </a:solidFill>
          </a:ln>
        </p:spPr>
        <p:txBody>
          <a:bodyPr>
            <a:noAutofit/>
          </a:bodyPr>
          <a:lstStyle/>
          <a:p>
            <a:pPr fontAlgn="auto">
              <a:spcAft>
                <a:spcPts val="0"/>
              </a:spcAft>
              <a:defRPr/>
            </a:pPr>
            <a:r>
              <a:rPr lang="it-IT" sz="2400" b="1" dirty="0" smtClean="0"/>
              <a:t>Chi PRESENTA LA DICHIARAZIONE SOSTITUTIVA è «a posto» per </a:t>
            </a:r>
            <a:r>
              <a:rPr lang="it-IT" sz="2400" b="1" dirty="0" err="1" smtClean="0"/>
              <a:t>l’a.s.</a:t>
            </a:r>
            <a:r>
              <a:rPr lang="it-IT" sz="2400" b="1" dirty="0" smtClean="0"/>
              <a:t> 17/18? </a:t>
            </a:r>
            <a:r>
              <a:rPr lang="it-IT" sz="1200" b="1" dirty="0" smtClean="0"/>
              <a:t>(ART. 5 C.1)</a:t>
            </a:r>
            <a:r>
              <a:rPr lang="it-IT" sz="2000" dirty="0" smtClean="0"/>
              <a:t/>
            </a:r>
            <a:br>
              <a:rPr lang="it-IT" sz="2000" dirty="0" smtClean="0"/>
            </a:br>
            <a:endParaRPr lang="it-IT" sz="2000" dirty="0"/>
          </a:p>
        </p:txBody>
      </p:sp>
      <p:sp>
        <p:nvSpPr>
          <p:cNvPr id="3" name="Segnaposto contenuto 2"/>
          <p:cNvSpPr>
            <a:spLocks noGrp="1"/>
          </p:cNvSpPr>
          <p:nvPr>
            <p:ph idx="1"/>
          </p:nvPr>
        </p:nvSpPr>
        <p:spPr>
          <a:xfrm>
            <a:off x="684213" y="2276475"/>
            <a:ext cx="8064500" cy="3600450"/>
          </a:xfrm>
        </p:spPr>
        <p:txBody>
          <a:bodyPr rtlCol="0">
            <a:noAutofit/>
          </a:bodyPr>
          <a:lstStyle/>
          <a:p>
            <a:pPr fontAlgn="auto">
              <a:buFont typeface="Arial" pitchFamily="34" charset="0"/>
              <a:buNone/>
              <a:defRPr/>
            </a:pPr>
            <a:r>
              <a:rPr lang="it-IT" sz="2800" dirty="0" smtClean="0">
                <a:latin typeface="+mj-lt"/>
              </a:rPr>
              <a:t>NON E’ A POSTO, </a:t>
            </a:r>
          </a:p>
          <a:p>
            <a:pPr fontAlgn="auto">
              <a:buFont typeface="Arial" pitchFamily="34" charset="0"/>
              <a:buNone/>
              <a:defRPr/>
            </a:pPr>
            <a:r>
              <a:rPr lang="it-IT" sz="2800" u="sng" dirty="0" smtClean="0">
                <a:latin typeface="+mj-lt"/>
              </a:rPr>
              <a:t>entro </a:t>
            </a:r>
            <a:r>
              <a:rPr lang="it-IT" sz="2800" u="sng" dirty="0">
                <a:latin typeface="+mj-lt"/>
              </a:rPr>
              <a:t>il 10 marzo </a:t>
            </a:r>
            <a:r>
              <a:rPr lang="it-IT" sz="2800" u="sng" dirty="0" smtClean="0">
                <a:latin typeface="+mj-lt"/>
              </a:rPr>
              <a:t>2018</a:t>
            </a:r>
            <a:r>
              <a:rPr lang="it-IT" sz="2800" dirty="0" smtClean="0">
                <a:latin typeface="+mj-lt"/>
              </a:rPr>
              <a:t>, la famiglia deve consegnare alla scuola la documentazione comprovante l’effettuazione delle vaccinazioni obbligatorie previste dalla legge in base all’età</a:t>
            </a:r>
          </a:p>
        </p:txBody>
      </p:sp>
      <p:sp>
        <p:nvSpPr>
          <p:cNvPr id="28675" name="Segnaposto numero diapositiva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0F86B0-A512-4C4A-A597-4AB01F18BE0B}" type="slidenum">
              <a:rPr lang="it-IT">
                <a:cs typeface="Arial" charset="0"/>
              </a:rPr>
              <a:pPr fontAlgn="base">
                <a:spcBef>
                  <a:spcPct val="0"/>
                </a:spcBef>
                <a:spcAft>
                  <a:spcPct val="0"/>
                </a:spcAft>
              </a:pPr>
              <a:t>15</a:t>
            </a:fld>
            <a:endParaRPr lang="it-IT">
              <a:cs typeface="Arial" charset="0"/>
            </a:endParaRPr>
          </a:p>
        </p:txBody>
      </p:sp>
      <p:sp>
        <p:nvSpPr>
          <p:cNvPr id="28676" name="Segnaposto piè di pagina 1"/>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8677"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813"/>
            <a:ext cx="7859713" cy="1119187"/>
          </a:xfrm>
          <a:ln>
            <a:solidFill>
              <a:schemeClr val="tx1"/>
            </a:solidFill>
          </a:ln>
        </p:spPr>
        <p:txBody>
          <a:bodyPr/>
          <a:lstStyle/>
          <a:p>
            <a:pPr fontAlgn="auto">
              <a:spcAft>
                <a:spcPts val="0"/>
              </a:spcAft>
              <a:defRPr/>
            </a:pPr>
            <a:r>
              <a:rPr lang="it-IT" sz="2400" dirty="0" smtClean="0"/>
              <a:t>CONDIZIONE NECESSARIA Per realizzare tutto questo…</a:t>
            </a:r>
            <a:endParaRPr lang="it-IT" sz="2400" dirty="0"/>
          </a:p>
        </p:txBody>
      </p:sp>
      <p:sp>
        <p:nvSpPr>
          <p:cNvPr id="29698" name="Segnaposto contenuto 2"/>
          <p:cNvSpPr>
            <a:spLocks noGrp="1"/>
          </p:cNvSpPr>
          <p:nvPr>
            <p:ph idx="1"/>
          </p:nvPr>
        </p:nvSpPr>
        <p:spPr>
          <a:xfrm>
            <a:off x="457200" y="1773238"/>
            <a:ext cx="8147050" cy="1511300"/>
          </a:xfrm>
        </p:spPr>
        <p:txBody>
          <a:bodyPr/>
          <a:lstStyle/>
          <a:p>
            <a:r>
              <a:rPr lang="it-IT" smtClean="0"/>
              <a:t>		«Rapporto con le famiglie»</a:t>
            </a:r>
          </a:p>
          <a:p>
            <a:endParaRPr lang="it-IT" smtClean="0"/>
          </a:p>
          <a:p>
            <a:endParaRPr lang="it-IT" smtClean="0"/>
          </a:p>
        </p:txBody>
      </p:sp>
      <p:sp>
        <p:nvSpPr>
          <p:cNvPr id="29699"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AAF086-5E76-418B-BB4C-989B7E9DE164}" type="slidenum">
              <a:rPr lang="it-IT">
                <a:cs typeface="Arial" charset="0"/>
              </a:rPr>
              <a:pPr fontAlgn="base">
                <a:spcBef>
                  <a:spcPct val="0"/>
                </a:spcBef>
                <a:spcAft>
                  <a:spcPct val="0"/>
                </a:spcAft>
              </a:pPr>
              <a:t>16</a:t>
            </a:fld>
            <a:endParaRPr lang="it-IT">
              <a:cs typeface="Arial" charset="0"/>
            </a:endParaRPr>
          </a:p>
        </p:txBody>
      </p:sp>
      <p:sp>
        <p:nvSpPr>
          <p:cNvPr id="5" name="Segnaposto contenuto 2"/>
          <p:cNvSpPr txBox="1">
            <a:spLocks/>
          </p:cNvSpPr>
          <p:nvPr/>
        </p:nvSpPr>
        <p:spPr>
          <a:xfrm>
            <a:off x="539750" y="2349500"/>
            <a:ext cx="8064500" cy="31670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it-IT" sz="1800" b="1" dirty="0" smtClean="0">
                <a:latin typeface="+mj-lt"/>
              </a:rPr>
              <a:t>Dirigenti Scolastici e Gestori delle scuole dell’infanzia paritarie</a:t>
            </a:r>
            <a:r>
              <a:rPr lang="it-IT" sz="1800" dirty="0" smtClean="0">
                <a:latin typeface="+mj-lt"/>
              </a:rPr>
              <a:t> e iscritte al registro delle scuole non paritarie occorre forniscano la </a:t>
            </a:r>
            <a:r>
              <a:rPr lang="it-IT" sz="1800" b="1" dirty="0" smtClean="0">
                <a:latin typeface="+mj-lt"/>
              </a:rPr>
              <a:t>massima informazione </a:t>
            </a:r>
            <a:r>
              <a:rPr lang="it-IT" sz="1800" dirty="0" smtClean="0">
                <a:latin typeface="+mj-lt"/>
              </a:rPr>
              <a:t>alle famiglie.</a:t>
            </a:r>
          </a:p>
          <a:p>
            <a:pPr marL="0" indent="0" algn="just" fontAlgn="auto">
              <a:spcAft>
                <a:spcPts val="0"/>
              </a:spcAft>
              <a:buFont typeface="Arial" panose="020B0604020202020204" pitchFamily="34" charset="0"/>
              <a:buNone/>
              <a:defRPr/>
            </a:pPr>
            <a:r>
              <a:rPr lang="it-IT" sz="1800" dirty="0" smtClean="0">
                <a:latin typeface="+mj-lt"/>
              </a:rPr>
              <a:t>Importante spiegare il significato della comunicazione inviata loro dalle ASL, da consegnare a scuola</a:t>
            </a:r>
          </a:p>
          <a:p>
            <a:pPr marL="0" indent="0" algn="just" fontAlgn="auto">
              <a:spcAft>
                <a:spcPts val="0"/>
              </a:spcAft>
              <a:buFont typeface="Arial" panose="020B0604020202020204" pitchFamily="34" charset="0"/>
              <a:buNone/>
              <a:defRPr/>
            </a:pPr>
            <a:r>
              <a:rPr lang="it-IT" sz="1800" dirty="0" smtClean="0">
                <a:latin typeface="+mj-lt"/>
              </a:rPr>
              <a:t>Particolare cura nella </a:t>
            </a:r>
            <a:r>
              <a:rPr lang="it-IT" sz="1800" b="1" dirty="0" smtClean="0">
                <a:latin typeface="+mj-lt"/>
              </a:rPr>
              <a:t>comunicazione con le famiglie straniere e con quanti potrebbero avere difficoltà di comprensione </a:t>
            </a:r>
            <a:r>
              <a:rPr lang="it-IT" sz="1800" dirty="0" smtClean="0">
                <a:latin typeface="+mj-lt"/>
              </a:rPr>
              <a:t>del significato e delle implicazioni della comunicazione inviata dalla ASL.</a:t>
            </a:r>
          </a:p>
        </p:txBody>
      </p:sp>
      <p:sp>
        <p:nvSpPr>
          <p:cNvPr id="29701" name="Segnaposto piè di pagina 5"/>
          <p:cNvSpPr>
            <a:spLocks noGrp="1"/>
          </p:cNvSpPr>
          <p:nvPr>
            <p:ph type="ftr" sz="quarter" idx="11"/>
          </p:nvPr>
        </p:nvSpPr>
        <p:spPr bwMode="auto">
          <a:xfrm>
            <a:off x="457200" y="6492875"/>
            <a:ext cx="44751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9702" name="Segnaposto data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150"/>
            <a:ext cx="7570788" cy="1223963"/>
          </a:xfrm>
          <a:ln w="12700">
            <a:solidFill>
              <a:schemeClr val="tx1"/>
            </a:solidFill>
          </a:ln>
        </p:spPr>
        <p:txBody>
          <a:bodyPr>
            <a:noAutofit/>
          </a:bodyPr>
          <a:lstStyle/>
          <a:p>
            <a:pPr fontAlgn="auto">
              <a:spcAft>
                <a:spcPts val="0"/>
              </a:spcAft>
              <a:defRPr/>
            </a:pPr>
            <a:r>
              <a:rPr lang="it-IT" sz="2400" b="1" dirty="0" smtClean="0"/>
              <a:t>qualche famiglia </a:t>
            </a:r>
            <a:r>
              <a:rPr lang="it-IT" sz="2400" b="1" dirty="0" err="1" smtClean="0"/>
              <a:t>Potra’</a:t>
            </a:r>
            <a:r>
              <a:rPr lang="it-IT" sz="2400" b="1" dirty="0" smtClean="0"/>
              <a:t> </a:t>
            </a:r>
            <a:r>
              <a:rPr lang="it-IT" sz="2400" b="1" u="sng" dirty="0" smtClean="0"/>
              <a:t>NON</a:t>
            </a:r>
            <a:r>
              <a:rPr lang="it-IT" sz="2400" b="1" dirty="0" smtClean="0"/>
              <a:t> </a:t>
            </a:r>
            <a:r>
              <a:rPr lang="it-IT" sz="2400" b="1" dirty="0" err="1" smtClean="0"/>
              <a:t>ricevERE</a:t>
            </a:r>
            <a:r>
              <a:rPr lang="it-IT" sz="2400" b="1" dirty="0" smtClean="0"/>
              <a:t> la documentazione inviata dalle ASL  E-R?</a:t>
            </a:r>
            <a:endParaRPr lang="it-IT" sz="2400" b="1" dirty="0"/>
          </a:p>
        </p:txBody>
      </p:sp>
      <p:sp>
        <p:nvSpPr>
          <p:cNvPr id="3" name="Segnaposto contenuto 2"/>
          <p:cNvSpPr>
            <a:spLocks noGrp="1"/>
          </p:cNvSpPr>
          <p:nvPr>
            <p:ph idx="1"/>
          </p:nvPr>
        </p:nvSpPr>
        <p:spPr>
          <a:xfrm>
            <a:off x="684213" y="2349500"/>
            <a:ext cx="7272337" cy="2592388"/>
          </a:xfrm>
        </p:spPr>
        <p:txBody>
          <a:bodyPr rtlCol="0">
            <a:normAutofit fontScale="92500" lnSpcReduction="10000"/>
          </a:bodyPr>
          <a:lstStyle/>
          <a:p>
            <a:pPr fontAlgn="auto">
              <a:buFont typeface="Arial" pitchFamily="34" charset="0"/>
              <a:buNone/>
              <a:defRPr/>
            </a:pPr>
            <a:endParaRPr lang="it-IT" sz="1800" dirty="0" smtClean="0">
              <a:latin typeface="+mj-lt"/>
            </a:endParaRPr>
          </a:p>
          <a:p>
            <a:pPr fontAlgn="auto">
              <a:buFont typeface="Arial" pitchFamily="34" charset="0"/>
              <a:buNone/>
              <a:defRPr/>
            </a:pPr>
            <a:r>
              <a:rPr lang="it-IT" sz="1800" dirty="0" smtClean="0">
                <a:latin typeface="+mj-lt"/>
              </a:rPr>
              <a:t>E’ POSSIBILE, PER:</a:t>
            </a:r>
          </a:p>
          <a:p>
            <a:pPr fontAlgn="auto">
              <a:buFont typeface="Arial" pitchFamily="34" charset="0"/>
              <a:buNone/>
              <a:defRPr/>
            </a:pPr>
            <a:endParaRPr lang="it-IT" sz="1800" dirty="0">
              <a:latin typeface="+mj-lt"/>
            </a:endParaRPr>
          </a:p>
          <a:p>
            <a:pPr fontAlgn="auto">
              <a:buFont typeface="Wingdings" panose="05000000000000000000" pitchFamily="2" charset="2"/>
              <a:buChar char="ü"/>
              <a:defRPr/>
            </a:pPr>
            <a:r>
              <a:rPr lang="it-IT" sz="1800" dirty="0" smtClean="0">
                <a:latin typeface="+mj-lt"/>
              </a:rPr>
              <a:t>Problemi </a:t>
            </a:r>
            <a:r>
              <a:rPr lang="it-IT" sz="1800" dirty="0">
                <a:latin typeface="+mj-lt"/>
              </a:rPr>
              <a:t>logistici </a:t>
            </a:r>
          </a:p>
          <a:p>
            <a:pPr fontAlgn="auto">
              <a:buFont typeface="Wingdings" panose="05000000000000000000" pitchFamily="2" charset="2"/>
              <a:buChar char="ü"/>
              <a:defRPr/>
            </a:pPr>
            <a:r>
              <a:rPr lang="it-IT" sz="1800" dirty="0" smtClean="0">
                <a:latin typeface="+mj-lt"/>
              </a:rPr>
              <a:t>Residenti </a:t>
            </a:r>
            <a:r>
              <a:rPr lang="it-IT" sz="1800" dirty="0">
                <a:latin typeface="+mj-lt"/>
              </a:rPr>
              <a:t>in altra Regione </a:t>
            </a:r>
          </a:p>
          <a:p>
            <a:pPr fontAlgn="auto">
              <a:buFont typeface="Wingdings" panose="05000000000000000000" pitchFamily="2" charset="2"/>
              <a:buChar char="ü"/>
              <a:defRPr/>
            </a:pPr>
            <a:r>
              <a:rPr lang="it-IT" sz="1800" dirty="0" smtClean="0">
                <a:latin typeface="+mj-lt"/>
              </a:rPr>
              <a:t>Recente trasferimento in Emilia-Romagna</a:t>
            </a:r>
          </a:p>
          <a:p>
            <a:pPr fontAlgn="auto">
              <a:buFont typeface="Wingdings" panose="05000000000000000000" pitchFamily="2" charset="2"/>
              <a:buChar char="ü"/>
              <a:defRPr/>
            </a:pPr>
            <a:r>
              <a:rPr lang="it-IT" sz="1800" dirty="0" smtClean="0">
                <a:latin typeface="+mj-lt"/>
              </a:rPr>
              <a:t>Altre situazioni particolari («neo arrivati», irregolari, …)</a:t>
            </a:r>
          </a:p>
        </p:txBody>
      </p:sp>
      <p:sp>
        <p:nvSpPr>
          <p:cNvPr id="3072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226AE6-8162-45F3-9FBA-AC668479F541}" type="slidenum">
              <a:rPr lang="it-IT">
                <a:cs typeface="Arial" charset="0"/>
              </a:rPr>
              <a:pPr fontAlgn="base">
                <a:spcBef>
                  <a:spcPct val="0"/>
                </a:spcBef>
                <a:spcAft>
                  <a:spcPct val="0"/>
                </a:spcAft>
              </a:pPr>
              <a:t>17</a:t>
            </a:fld>
            <a:endParaRPr lang="it-IT">
              <a:cs typeface="Arial" charset="0"/>
            </a:endParaRPr>
          </a:p>
        </p:txBody>
      </p:sp>
      <p:sp>
        <p:nvSpPr>
          <p:cNvPr id="30724" name="Segnaposto piè di pagina 4"/>
          <p:cNvSpPr>
            <a:spLocks noGrp="1"/>
          </p:cNvSpPr>
          <p:nvPr>
            <p:ph type="ftr" sz="quarter" idx="11"/>
          </p:nvPr>
        </p:nvSpPr>
        <p:spPr bwMode="auto">
          <a:xfrm>
            <a:off x="457200" y="6492875"/>
            <a:ext cx="44021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0725"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850" y="620713"/>
            <a:ext cx="8208963" cy="1295400"/>
          </a:xfrm>
          <a:ln w="12700">
            <a:solidFill>
              <a:schemeClr val="tx1"/>
            </a:solidFill>
          </a:ln>
        </p:spPr>
        <p:txBody>
          <a:bodyPr>
            <a:noAutofit/>
          </a:bodyPr>
          <a:lstStyle/>
          <a:p>
            <a:pPr fontAlgn="auto">
              <a:spcAft>
                <a:spcPts val="0"/>
              </a:spcAft>
              <a:defRPr/>
            </a:pPr>
            <a:r>
              <a:rPr lang="it-IT" sz="2400" b="1" dirty="0" smtClean="0"/>
              <a:t>Cosa DEVE FARE CHI </a:t>
            </a:r>
            <a:r>
              <a:rPr lang="it-IT" sz="2400" b="1" u="sng" dirty="0" smtClean="0"/>
              <a:t>NON</a:t>
            </a:r>
            <a:r>
              <a:rPr lang="it-IT" sz="2400" b="1" dirty="0" smtClean="0"/>
              <a:t> RICEVE la comunicazione ASL E.R.?</a:t>
            </a:r>
            <a:br>
              <a:rPr lang="it-IT" sz="2400" b="1" dirty="0" smtClean="0"/>
            </a:br>
            <a:endParaRPr lang="it-IT" sz="2400" dirty="0"/>
          </a:p>
        </p:txBody>
      </p:sp>
      <p:sp>
        <p:nvSpPr>
          <p:cNvPr id="31746" name="Segnaposto numero diapositiva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184A5A-74CD-48CB-8160-C41A7D7D0ABA}" type="slidenum">
              <a:rPr lang="it-IT">
                <a:cs typeface="Arial" charset="0"/>
              </a:rPr>
              <a:pPr fontAlgn="base">
                <a:spcBef>
                  <a:spcPct val="0"/>
                </a:spcBef>
                <a:spcAft>
                  <a:spcPct val="0"/>
                </a:spcAft>
              </a:pPr>
              <a:t>18</a:t>
            </a:fld>
            <a:endParaRPr lang="it-IT">
              <a:cs typeface="Arial" charset="0"/>
            </a:endParaRPr>
          </a:p>
        </p:txBody>
      </p:sp>
      <p:sp>
        <p:nvSpPr>
          <p:cNvPr id="31747" name="CasellaDiTesto 2"/>
          <p:cNvSpPr txBox="1">
            <a:spLocks noChangeArrowheads="1"/>
          </p:cNvSpPr>
          <p:nvPr/>
        </p:nvSpPr>
        <p:spPr bwMode="auto">
          <a:xfrm>
            <a:off x="468313" y="2060575"/>
            <a:ext cx="8064500" cy="1231900"/>
          </a:xfrm>
          <a:prstGeom prst="rect">
            <a:avLst/>
          </a:prstGeom>
          <a:noFill/>
          <a:ln w="9525">
            <a:noFill/>
            <a:miter lim="800000"/>
            <a:headEnd/>
            <a:tailEnd/>
          </a:ln>
        </p:spPr>
        <p:txBody>
          <a:bodyPr>
            <a:spAutoFit/>
          </a:bodyPr>
          <a:lstStyle/>
          <a:p>
            <a:endParaRPr lang="it-IT"/>
          </a:p>
          <a:p>
            <a:r>
              <a:rPr lang="it-IT" sz="2800" b="1"/>
              <a:t>Deve presentare la documentazione in precedenza descritta, indicata alla slide 3</a:t>
            </a:r>
          </a:p>
        </p:txBody>
      </p:sp>
      <p:sp>
        <p:nvSpPr>
          <p:cNvPr id="31748" name="Segnaposto piè di pagina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1749"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002588" cy="1143000"/>
          </a:xfrm>
          <a:ln w="12700">
            <a:solidFill>
              <a:schemeClr val="tx1"/>
            </a:solidFill>
          </a:ln>
        </p:spPr>
        <p:txBody>
          <a:bodyPr>
            <a:noAutofit/>
          </a:bodyPr>
          <a:lstStyle/>
          <a:p>
            <a:pPr fontAlgn="auto">
              <a:spcAft>
                <a:spcPts val="0"/>
              </a:spcAft>
              <a:defRPr/>
            </a:pPr>
            <a:r>
              <a:rPr lang="it-IT" sz="2400" b="1" dirty="0" smtClean="0"/>
              <a:t>Se nessuno dei documenti indicati viene presentato entro il termine, cosa succede? </a:t>
            </a:r>
            <a:r>
              <a:rPr lang="it-IT" sz="1000" b="1" dirty="0" smtClean="0"/>
              <a:t>(art.3 c.2)</a:t>
            </a:r>
            <a:endParaRPr lang="it-IT" sz="1000" b="1" dirty="0"/>
          </a:p>
        </p:txBody>
      </p:sp>
      <p:sp>
        <p:nvSpPr>
          <p:cNvPr id="3" name="Segnaposto contenuto 2"/>
          <p:cNvSpPr>
            <a:spLocks noGrp="1"/>
          </p:cNvSpPr>
          <p:nvPr>
            <p:ph idx="1"/>
          </p:nvPr>
        </p:nvSpPr>
        <p:spPr>
          <a:xfrm>
            <a:off x="611188" y="2060575"/>
            <a:ext cx="8075612" cy="2305050"/>
          </a:xfrm>
        </p:spPr>
        <p:txBody>
          <a:bodyPr rtlCol="0">
            <a:normAutofit fontScale="85000" lnSpcReduction="20000"/>
          </a:bodyPr>
          <a:lstStyle/>
          <a:p>
            <a:pPr algn="just" fontAlgn="auto">
              <a:buFont typeface="Arial" pitchFamily="34" charset="0"/>
              <a:buNone/>
              <a:defRPr/>
            </a:pPr>
            <a:r>
              <a:rPr lang="it-IT" sz="3300" dirty="0" smtClean="0">
                <a:latin typeface="+mj-lt"/>
              </a:rPr>
              <a:t>La mancata presentazione della documentazione richiesta entro il 10 settembre 2017 è segnalata dai Dirigenti scolastici entro i successivi dieci giorni all’Asl del territorio della scuola.</a:t>
            </a:r>
          </a:p>
          <a:p>
            <a:pPr algn="just" fontAlgn="auto">
              <a:buFont typeface="Arial" pitchFamily="34" charset="0"/>
              <a:buNone/>
              <a:defRPr/>
            </a:pPr>
            <a:endParaRPr lang="it-IT" sz="2200" dirty="0" smtClean="0">
              <a:latin typeface="+mj-lt"/>
            </a:endParaRPr>
          </a:p>
          <a:p>
            <a:pPr algn="just" fontAlgn="auto">
              <a:buFont typeface="Arial" pitchFamily="34" charset="0"/>
              <a:buNone/>
              <a:defRPr/>
            </a:pPr>
            <a:endParaRPr lang="it-IT" sz="1800" dirty="0" smtClean="0">
              <a:latin typeface="+mj-lt"/>
            </a:endParaRPr>
          </a:p>
          <a:p>
            <a:pPr algn="just" fontAlgn="auto">
              <a:buFont typeface="Arial" pitchFamily="34" charset="0"/>
              <a:buNone/>
              <a:defRPr/>
            </a:pPr>
            <a:endParaRPr lang="it-IT" sz="1800" dirty="0">
              <a:latin typeface="+mj-lt"/>
            </a:endParaRPr>
          </a:p>
          <a:p>
            <a:pPr algn="just" fontAlgn="auto">
              <a:buFont typeface="Arial" pitchFamily="34" charset="0"/>
              <a:buNone/>
              <a:defRPr/>
            </a:pPr>
            <a:endParaRPr lang="it-IT" sz="1800" i="1" dirty="0">
              <a:solidFill>
                <a:srgbClr val="FF0000"/>
              </a:solidFill>
              <a:latin typeface="+mj-lt"/>
            </a:endParaRPr>
          </a:p>
          <a:p>
            <a:pPr algn="just" fontAlgn="auto">
              <a:buFont typeface="Arial" pitchFamily="34" charset="0"/>
              <a:buNone/>
              <a:defRPr/>
            </a:pPr>
            <a:endParaRPr lang="it-IT" sz="1800" dirty="0">
              <a:solidFill>
                <a:srgbClr val="FF0000"/>
              </a:solidFill>
              <a:latin typeface="+mj-lt"/>
            </a:endParaRPr>
          </a:p>
          <a:p>
            <a:pPr algn="just" fontAlgn="auto">
              <a:buFont typeface="Arial" pitchFamily="34" charset="0"/>
              <a:buNone/>
              <a:defRPr/>
            </a:pPr>
            <a:endParaRPr lang="it-IT" sz="1800" i="1" dirty="0" smtClean="0">
              <a:latin typeface="+mj-lt"/>
            </a:endParaRPr>
          </a:p>
        </p:txBody>
      </p:sp>
      <p:sp>
        <p:nvSpPr>
          <p:cNvPr id="3277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17EDA4-4272-426B-BF82-FD1EECC20219}" type="slidenum">
              <a:rPr lang="it-IT">
                <a:cs typeface="Arial" charset="0"/>
              </a:rPr>
              <a:pPr fontAlgn="base">
                <a:spcBef>
                  <a:spcPct val="0"/>
                </a:spcBef>
                <a:spcAft>
                  <a:spcPct val="0"/>
                </a:spcAft>
              </a:pPr>
              <a:t>19</a:t>
            </a:fld>
            <a:endParaRPr lang="it-IT">
              <a:cs typeface="Arial" charset="0"/>
            </a:endParaRPr>
          </a:p>
        </p:txBody>
      </p:sp>
      <p:sp>
        <p:nvSpPr>
          <p:cNvPr id="32772" name="Segnaposto piè di pagina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2773"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800" dirty="0" smtClean="0">
                <a:effectLst>
                  <a:outerShdw blurRad="38100" dist="38100" dir="2700000" algn="tl">
                    <a:srgbClr val="000000">
                      <a:alpha val="43137"/>
                    </a:srgbClr>
                  </a:outerShdw>
                </a:effectLst>
              </a:rPr>
              <a:t>L’obiettivo è nobile</a:t>
            </a:r>
            <a:br>
              <a:rPr lang="it-IT" sz="2800" dirty="0" smtClean="0">
                <a:effectLst>
                  <a:outerShdw blurRad="38100" dist="38100" dir="2700000" algn="tl">
                    <a:srgbClr val="000000">
                      <a:alpha val="43137"/>
                    </a:srgbClr>
                  </a:outerShdw>
                </a:effectLst>
              </a:rPr>
            </a:br>
            <a:endParaRPr lang="it-IT" sz="2800"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3268663"/>
          </a:xfrm>
        </p:spPr>
        <p:txBody>
          <a:bodyPr rtlCol="0">
            <a:normAutofit/>
          </a:bodyPr>
          <a:lstStyle/>
          <a:p>
            <a:pPr fontAlgn="auto">
              <a:buFont typeface="Arial" pitchFamily="34" charset="0"/>
              <a:buNone/>
              <a:defRPr/>
            </a:pPr>
            <a:endParaRPr lang="it-IT" dirty="0" smtClean="0">
              <a:latin typeface="+mj-lt"/>
            </a:endParaRPr>
          </a:p>
          <a:p>
            <a:pPr fontAlgn="auto">
              <a:buFont typeface="Arial" pitchFamily="34" charset="0"/>
              <a:buNone/>
              <a:defRPr/>
            </a:pPr>
            <a:r>
              <a:rPr lang="it-IT" dirty="0" smtClean="0">
                <a:latin typeface="+mj-lt"/>
              </a:rPr>
              <a:t>Contribuire a sconfiggere a malattie che possono essere radicalmente cancellate dalla vaccinazione e che, viceversa, in questi ultimi anni si stanno nuovamente rapidamente diffondendo.</a:t>
            </a:r>
          </a:p>
          <a:p>
            <a:pPr fontAlgn="auto">
              <a:buFont typeface="Arial" pitchFamily="34" charset="0"/>
              <a:buNone/>
              <a:defRPr/>
            </a:pPr>
            <a:endParaRPr lang="it-IT" dirty="0" smtClean="0">
              <a:latin typeface="+mj-lt"/>
            </a:endParaRPr>
          </a:p>
          <a:p>
            <a:pPr fontAlgn="auto">
              <a:buFont typeface="Arial" pitchFamily="34" charset="0"/>
              <a:buNone/>
              <a:defRPr/>
            </a:pPr>
            <a:r>
              <a:rPr lang="it-IT" dirty="0" smtClean="0">
                <a:latin typeface="+mj-lt"/>
              </a:rPr>
              <a:t>Il vaiolo è scomparso dal mondo grazie a campagne massicce di vaccinazione durate diversi decenni.</a:t>
            </a:r>
          </a:p>
        </p:txBody>
      </p:sp>
      <p:sp>
        <p:nvSpPr>
          <p:cNvPr id="1536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C930C1-AF8E-406C-9A4E-94DDC5C153F2}" type="slidenum">
              <a:rPr lang="it-IT">
                <a:cs typeface="Arial" charset="0"/>
              </a:rPr>
              <a:pPr fontAlgn="base">
                <a:spcBef>
                  <a:spcPct val="0"/>
                </a:spcBef>
                <a:spcAft>
                  <a:spcPct val="0"/>
                </a:spcAft>
              </a:pPr>
              <a:t>2</a:t>
            </a:fld>
            <a:endParaRPr lang="it-IT">
              <a:cs typeface="Arial" charset="0"/>
            </a:endParaRPr>
          </a:p>
        </p:txBody>
      </p:sp>
      <p:sp>
        <p:nvSpPr>
          <p:cNvPr id="15364" name="Segnaposto piè di pagina 4"/>
          <p:cNvSpPr>
            <a:spLocks noGrp="1"/>
          </p:cNvSpPr>
          <p:nvPr>
            <p:ph type="ftr" sz="quarter" idx="11"/>
          </p:nvPr>
        </p:nvSpPr>
        <p:spPr bwMode="auto">
          <a:xfrm>
            <a:off x="457200" y="6492875"/>
            <a:ext cx="46910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15365"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750" y="404813"/>
            <a:ext cx="8218488" cy="1008062"/>
          </a:xfrm>
          <a:ln>
            <a:solidFill>
              <a:schemeClr val="tx1"/>
            </a:solidFill>
          </a:ln>
        </p:spPr>
        <p:txBody>
          <a:bodyPr>
            <a:normAutofit fontScale="90000"/>
          </a:bodyPr>
          <a:lstStyle/>
          <a:p>
            <a:pPr fontAlgn="auto">
              <a:spcAft>
                <a:spcPts val="0"/>
              </a:spcAft>
              <a:defRPr/>
            </a:pPr>
            <a:r>
              <a:rPr lang="it-IT" dirty="0" smtClean="0"/>
              <a:t/>
            </a:r>
            <a:br>
              <a:rPr lang="it-IT" dirty="0" smtClean="0"/>
            </a:br>
            <a:r>
              <a:rPr lang="it-IT" dirty="0" smtClean="0"/>
              <a:t>QUALI I RIFERIMENTI A CUI SEGNALARE?</a:t>
            </a:r>
            <a:endParaRPr lang="it-IT" dirty="0"/>
          </a:p>
        </p:txBody>
      </p:sp>
      <p:pic>
        <p:nvPicPr>
          <p:cNvPr id="33794" name="Picture 4"/>
          <p:cNvPicPr>
            <a:picLocks noGrp="1" noChangeAspect="1" noChangeArrowheads="1"/>
          </p:cNvPicPr>
          <p:nvPr>
            <p:ph idx="1"/>
          </p:nvPr>
        </p:nvPicPr>
        <p:blipFill>
          <a:blip r:embed="rId2"/>
          <a:srcRect/>
          <a:stretch>
            <a:fillRect/>
          </a:stretch>
        </p:blipFill>
        <p:spPr>
          <a:xfrm>
            <a:off x="971550" y="1557338"/>
            <a:ext cx="6386513" cy="4568825"/>
          </a:xfrm>
        </p:spPr>
      </p:pic>
      <p:sp>
        <p:nvSpPr>
          <p:cNvPr id="33795"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F9EDBB-8C28-4838-9970-47E0788DC3CB}" type="slidenum">
              <a:rPr lang="it-IT">
                <a:cs typeface="Arial" charset="0"/>
              </a:rPr>
              <a:pPr fontAlgn="base">
                <a:spcBef>
                  <a:spcPct val="0"/>
                </a:spcBef>
                <a:spcAft>
                  <a:spcPct val="0"/>
                </a:spcAft>
              </a:pPr>
              <a:t>20</a:t>
            </a:fld>
            <a:endParaRPr lang="it-IT">
              <a:cs typeface="Arial" charset="0"/>
            </a:endParaRPr>
          </a:p>
        </p:txBody>
      </p:sp>
      <p:sp>
        <p:nvSpPr>
          <p:cNvPr id="33796" name="Segnaposto piè di pagina 2"/>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3797"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6"/>
          <p:cNvPicPr>
            <a:picLocks noGrp="1" noChangeAspect="1" noChangeArrowheads="1"/>
          </p:cNvPicPr>
          <p:nvPr>
            <p:ph idx="1"/>
          </p:nvPr>
        </p:nvPicPr>
        <p:blipFill>
          <a:blip r:embed="rId2"/>
          <a:srcRect/>
          <a:stretch>
            <a:fillRect/>
          </a:stretch>
        </p:blipFill>
        <p:spPr>
          <a:xfrm>
            <a:off x="1187450" y="260350"/>
            <a:ext cx="6454775" cy="5576888"/>
          </a:xfrm>
        </p:spPr>
      </p:pic>
      <p:sp>
        <p:nvSpPr>
          <p:cNvPr id="34818"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8B2936-CEA7-45EA-9DEE-09D521337837}" type="slidenum">
              <a:rPr lang="it-IT">
                <a:cs typeface="Arial" charset="0"/>
              </a:rPr>
              <a:pPr fontAlgn="base">
                <a:spcBef>
                  <a:spcPct val="0"/>
                </a:spcBef>
                <a:spcAft>
                  <a:spcPct val="0"/>
                </a:spcAft>
              </a:pPr>
              <a:t>21</a:t>
            </a:fld>
            <a:endParaRPr lang="it-IT">
              <a:cs typeface="Arial" charset="0"/>
            </a:endParaRPr>
          </a:p>
        </p:txBody>
      </p:sp>
      <p:sp>
        <p:nvSpPr>
          <p:cNvPr id="34819" name="Segnaposto piè di pagina 1"/>
          <p:cNvSpPr>
            <a:spLocks noGrp="1"/>
          </p:cNvSpPr>
          <p:nvPr>
            <p:ph type="ftr" sz="quarter" idx="11"/>
          </p:nvPr>
        </p:nvSpPr>
        <p:spPr bwMode="auto">
          <a:xfrm>
            <a:off x="457200" y="6492875"/>
            <a:ext cx="44751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4820" name="Segnaposto data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F2B9E5-A21D-4001-A56E-C84815A12DC9}" type="slidenum">
              <a:rPr lang="it-IT">
                <a:cs typeface="Arial" charset="0"/>
              </a:rPr>
              <a:pPr fontAlgn="base">
                <a:spcBef>
                  <a:spcPct val="0"/>
                </a:spcBef>
                <a:spcAft>
                  <a:spcPct val="0"/>
                </a:spcAft>
              </a:pPr>
              <a:t>22</a:t>
            </a:fld>
            <a:endParaRPr lang="it-IT">
              <a:cs typeface="Arial" charset="0"/>
            </a:endParaRPr>
          </a:p>
        </p:txBody>
      </p:sp>
      <p:pic>
        <p:nvPicPr>
          <p:cNvPr id="35842" name="Picture 5"/>
          <p:cNvPicPr>
            <a:picLocks noChangeAspect="1" noChangeArrowheads="1"/>
          </p:cNvPicPr>
          <p:nvPr/>
        </p:nvPicPr>
        <p:blipFill>
          <a:blip r:embed="rId3"/>
          <a:srcRect/>
          <a:stretch>
            <a:fillRect/>
          </a:stretch>
        </p:blipFill>
        <p:spPr bwMode="auto">
          <a:xfrm>
            <a:off x="762000" y="395288"/>
            <a:ext cx="7696200" cy="5676900"/>
          </a:xfrm>
          <a:prstGeom prst="rect">
            <a:avLst/>
          </a:prstGeom>
          <a:noFill/>
          <a:ln w="9525">
            <a:noFill/>
            <a:miter lim="800000"/>
            <a:headEnd/>
            <a:tailEnd/>
          </a:ln>
        </p:spPr>
      </p:pic>
      <p:sp>
        <p:nvSpPr>
          <p:cNvPr id="35843" name="Segnaposto piè di pagina 1"/>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5844" name="Segnaposto data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6613"/>
            <a:ext cx="7283450" cy="687387"/>
          </a:xfrm>
          <a:ln w="12700">
            <a:solidFill>
              <a:schemeClr val="tx1"/>
            </a:solidFill>
          </a:ln>
        </p:spPr>
        <p:txBody>
          <a:bodyPr/>
          <a:lstStyle/>
          <a:p>
            <a:pPr fontAlgn="auto">
              <a:spcAft>
                <a:spcPts val="0"/>
              </a:spcAft>
              <a:defRPr/>
            </a:pPr>
            <a:r>
              <a:rPr lang="it-IT" sz="2400" b="1" dirty="0" smtClean="0"/>
              <a:t>Cosa fa l’ASL ? </a:t>
            </a:r>
            <a:r>
              <a:rPr lang="it-IT" sz="1000" b="1" dirty="0" smtClean="0"/>
              <a:t>(ART.1 C.4)</a:t>
            </a:r>
            <a:endParaRPr lang="it-IT" sz="1000" b="1" dirty="0"/>
          </a:p>
        </p:txBody>
      </p:sp>
      <p:sp>
        <p:nvSpPr>
          <p:cNvPr id="37890" name="Segnaposto contenuto 2"/>
          <p:cNvSpPr>
            <a:spLocks noGrp="1"/>
          </p:cNvSpPr>
          <p:nvPr>
            <p:ph idx="1"/>
          </p:nvPr>
        </p:nvSpPr>
        <p:spPr>
          <a:xfrm>
            <a:off x="457200" y="2708275"/>
            <a:ext cx="7620000" cy="2160588"/>
          </a:xfrm>
        </p:spPr>
        <p:txBody>
          <a:bodyPr/>
          <a:lstStyle/>
          <a:p>
            <a:r>
              <a:rPr lang="it-IT" sz="2400" smtClean="0"/>
              <a:t>In caso di mancata osservanza dell’obbligo vaccinale, l’ASL convoca i genitori per un colloquio informativo sulle vaccinazioni, per sollecitarne l’effettuazione. </a:t>
            </a:r>
          </a:p>
          <a:p>
            <a:r>
              <a:rPr lang="it-IT" sz="2400" smtClean="0"/>
              <a:t>In caso di mancata effettuazione delle vaccinazioni, l’ASL, previa contestazione, commina sanzione amministrativa</a:t>
            </a:r>
          </a:p>
        </p:txBody>
      </p:sp>
      <p:sp>
        <p:nvSpPr>
          <p:cNvPr id="3789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DD4916-29E9-42C4-80D9-4B0FA8FF1DBC}" type="slidenum">
              <a:rPr lang="it-IT">
                <a:cs typeface="Arial" charset="0"/>
              </a:rPr>
              <a:pPr fontAlgn="base">
                <a:spcBef>
                  <a:spcPct val="0"/>
                </a:spcBef>
                <a:spcAft>
                  <a:spcPct val="0"/>
                </a:spcAft>
              </a:pPr>
              <a:t>23</a:t>
            </a:fld>
            <a:endParaRPr lang="it-IT">
              <a:cs typeface="Arial" charset="0"/>
            </a:endParaRPr>
          </a:p>
        </p:txBody>
      </p:sp>
      <p:sp>
        <p:nvSpPr>
          <p:cNvPr id="37892" name="Segnaposto piè di pagina 4"/>
          <p:cNvSpPr>
            <a:spLocks noGrp="1"/>
          </p:cNvSpPr>
          <p:nvPr>
            <p:ph type="ftr" sz="quarter" idx="11"/>
          </p:nvPr>
        </p:nvSpPr>
        <p:spPr bwMode="auto">
          <a:xfrm>
            <a:off x="457200" y="6492875"/>
            <a:ext cx="39703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7893"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250"/>
            <a:ext cx="8075613" cy="1047750"/>
          </a:xfrm>
          <a:ln w="12700">
            <a:solidFill>
              <a:schemeClr val="tx1"/>
            </a:solidFill>
          </a:ln>
        </p:spPr>
        <p:txBody>
          <a:bodyPr/>
          <a:lstStyle/>
          <a:p>
            <a:pPr fontAlgn="auto">
              <a:spcAft>
                <a:spcPts val="0"/>
              </a:spcAft>
              <a:defRPr/>
            </a:pPr>
            <a:r>
              <a:rPr lang="it-IT" sz="2000" b="1" dirty="0" smtClean="0"/>
              <a:t>SE IL GENITORE NON PRESENTA NULLA, LA SCUOLA COSA DEVE FARE OLTRE A COMUNICARLO ALL’ASL ?</a:t>
            </a:r>
            <a:endParaRPr lang="it-IT" sz="2000" b="1" dirty="0"/>
          </a:p>
        </p:txBody>
      </p:sp>
      <p:sp>
        <p:nvSpPr>
          <p:cNvPr id="38914" name="Segnaposto contenuto 2"/>
          <p:cNvSpPr>
            <a:spLocks noGrp="1"/>
          </p:cNvSpPr>
          <p:nvPr>
            <p:ph idx="1"/>
          </p:nvPr>
        </p:nvSpPr>
        <p:spPr/>
        <p:txBody>
          <a:bodyPr/>
          <a:lstStyle/>
          <a:p>
            <a:pPr algn="just"/>
            <a:r>
              <a:rPr lang="it-IT" sz="2400" i="1" smtClean="0"/>
              <a:t>«Dall'anno scolastico 2017-18 la presentazione della documentazione vaccinale entro il 10 settembre 2017 (art. 5, co. 1) costituisce requisito di accesso alle scuole dell'infanzia e alle sezioni primavera (art. 3 co. 3)»</a:t>
            </a:r>
          </a:p>
          <a:p>
            <a:pPr algn="just"/>
            <a:endParaRPr lang="it-IT" sz="2400" smtClean="0"/>
          </a:p>
          <a:p>
            <a:pPr algn="just"/>
            <a:r>
              <a:rPr lang="it-IT" sz="2400" smtClean="0"/>
              <a:t>Sono in corso valutazioni congiunte fra i Ministeri dell’Istruzione e della Salute.</a:t>
            </a:r>
          </a:p>
        </p:txBody>
      </p:sp>
      <p:sp>
        <p:nvSpPr>
          <p:cNvPr id="38915"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B761BA-96F7-440C-848B-846D17E77B4B}" type="slidenum">
              <a:rPr lang="it-IT">
                <a:cs typeface="Arial" charset="0"/>
              </a:rPr>
              <a:pPr fontAlgn="base">
                <a:spcBef>
                  <a:spcPct val="0"/>
                </a:spcBef>
                <a:spcAft>
                  <a:spcPct val="0"/>
                </a:spcAft>
              </a:pPr>
              <a:t>24</a:t>
            </a:fld>
            <a:endParaRPr lang="it-IT">
              <a:cs typeface="Arial" charset="0"/>
            </a:endParaRPr>
          </a:p>
        </p:txBody>
      </p:sp>
      <p:sp>
        <p:nvSpPr>
          <p:cNvPr id="38916" name="Segnaposto piè di pagina 4"/>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38917"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7715250" cy="1371600"/>
          </a:xfrm>
        </p:spPr>
        <p:txBody>
          <a:bodyPr/>
          <a:lstStyle/>
          <a:p>
            <a:pPr fontAlgn="auto">
              <a:spcAft>
                <a:spcPts val="0"/>
              </a:spcAft>
              <a:defRPr/>
            </a:pPr>
            <a:r>
              <a:rPr lang="it-IT" sz="2400" dirty="0" smtClean="0"/>
              <a:t>COME ACQUISIRE E «TRATTARE» I DATI RICEVUTI DAI GENITORI? </a:t>
            </a:r>
            <a:br>
              <a:rPr lang="it-IT" sz="2400" dirty="0" smtClean="0"/>
            </a:br>
            <a:r>
              <a:rPr lang="it-IT" sz="1100" dirty="0" err="1" smtClean="0"/>
              <a:t>dlgs</a:t>
            </a:r>
            <a:r>
              <a:rPr lang="it-IT" sz="1100" dirty="0" smtClean="0"/>
              <a:t> 196/2003 - Art</a:t>
            </a:r>
            <a:r>
              <a:rPr lang="it-IT" sz="1100" dirty="0"/>
              <a:t>. 22 (Principi applicabili al trattamento di dati sensibili e </a:t>
            </a:r>
            <a:r>
              <a:rPr lang="it-IT" sz="1100" dirty="0" smtClean="0"/>
              <a:t>giudiziari), In </a:t>
            </a:r>
            <a:r>
              <a:rPr lang="it-IT" sz="1100" dirty="0"/>
              <a:t>vigore dal 1 gennaio </a:t>
            </a:r>
            <a:r>
              <a:rPr lang="it-IT" sz="1100" dirty="0" smtClean="0"/>
              <a:t>2004)</a:t>
            </a:r>
            <a:endParaRPr lang="it-IT" sz="1100" dirty="0"/>
          </a:p>
        </p:txBody>
      </p:sp>
      <p:sp>
        <p:nvSpPr>
          <p:cNvPr id="3" name="Segnaposto contenuto 2"/>
          <p:cNvSpPr>
            <a:spLocks noGrp="1"/>
          </p:cNvSpPr>
          <p:nvPr>
            <p:ph idx="1"/>
          </p:nvPr>
        </p:nvSpPr>
        <p:spPr/>
        <p:txBody>
          <a:bodyPr rtlCol="0">
            <a:normAutofit fontScale="92500" lnSpcReduction="20000"/>
          </a:bodyPr>
          <a:lstStyle/>
          <a:p>
            <a:pPr fontAlgn="auto">
              <a:buFont typeface="Arial" pitchFamily="34" charset="0"/>
              <a:buNone/>
              <a:defRPr/>
            </a:pPr>
            <a:r>
              <a:rPr lang="it-IT" dirty="0" smtClean="0"/>
              <a:t>1.</a:t>
            </a:r>
            <a:r>
              <a:rPr lang="it-IT" dirty="0"/>
              <a:t> I soggetti pubblici conformano il trattamento dei dati sensibili e giudiziari secondo modalità volte a prevenire violazioni dei diritti, delle libertà fondamentali e della dignità dell'interessato</a:t>
            </a:r>
            <a:r>
              <a:rPr lang="it-IT" dirty="0" smtClean="0"/>
              <a:t>.</a:t>
            </a:r>
          </a:p>
          <a:p>
            <a:pPr fontAlgn="auto">
              <a:buFont typeface="Arial" pitchFamily="34" charset="0"/>
              <a:buNone/>
              <a:defRPr/>
            </a:pPr>
            <a:r>
              <a:rPr lang="it-IT" dirty="0"/>
              <a:t/>
            </a:r>
            <a:br>
              <a:rPr lang="it-IT" dirty="0"/>
            </a:br>
            <a:r>
              <a:rPr lang="it-IT" dirty="0" smtClean="0"/>
              <a:t>2</a:t>
            </a:r>
            <a:r>
              <a:rPr lang="it-IT" dirty="0"/>
              <a:t>. Nel fornire l'informativa di cui all'</a:t>
            </a:r>
            <a:r>
              <a:rPr lang="it-IT" dirty="0">
                <a:hlinkClick r:id="rId2"/>
              </a:rPr>
              <a:t>articolo 13</a:t>
            </a:r>
            <a:r>
              <a:rPr lang="it-IT" dirty="0"/>
              <a:t> i soggetti pubblici fanno espresso riferimento alla normativa che prevede gli obblighi o i compiti in base alla quale è effettuato il trattamento dei dati sensibili e giudiziari</a:t>
            </a:r>
            <a:r>
              <a:rPr lang="it-IT" dirty="0" smtClean="0"/>
              <a:t>.</a:t>
            </a:r>
          </a:p>
          <a:p>
            <a:pPr fontAlgn="auto">
              <a:buFont typeface="Arial" pitchFamily="34" charset="0"/>
              <a:buNone/>
              <a:defRPr/>
            </a:pPr>
            <a:r>
              <a:rPr lang="it-IT" dirty="0"/>
              <a:t/>
            </a:r>
            <a:br>
              <a:rPr lang="it-IT" dirty="0"/>
            </a:br>
            <a:r>
              <a:rPr lang="it-IT" dirty="0" smtClean="0"/>
              <a:t>3</a:t>
            </a:r>
            <a:r>
              <a:rPr lang="it-IT" dirty="0"/>
              <a:t>. I soggetti pubblici possono trattare solo i dati sensibili e giudiziari indispensabili per svolgere attività istituzionali che non possono essere adempiute, caso per caso, mediante il trattamento di dati anonimi o di dati personali di natura diversa</a:t>
            </a:r>
            <a:r>
              <a:rPr lang="it-IT" dirty="0" smtClean="0"/>
              <a:t>.</a:t>
            </a:r>
          </a:p>
          <a:p>
            <a:pPr fontAlgn="auto">
              <a:buFont typeface="Arial" pitchFamily="34" charset="0"/>
              <a:buNone/>
              <a:defRPr/>
            </a:pPr>
            <a:r>
              <a:rPr lang="it-IT" dirty="0"/>
              <a:t/>
            </a:r>
            <a:br>
              <a:rPr lang="it-IT" dirty="0"/>
            </a:br>
            <a:r>
              <a:rPr lang="it-IT" dirty="0" smtClean="0"/>
              <a:t>4</a:t>
            </a:r>
            <a:r>
              <a:rPr lang="it-IT" dirty="0"/>
              <a:t>. I dati sensibili e giudiziari sono raccolti, di regola, presso l'interessato.</a:t>
            </a:r>
          </a:p>
          <a:p>
            <a:pPr fontAlgn="auto">
              <a:buFont typeface="Arial" pitchFamily="34" charset="0"/>
              <a:buNone/>
              <a:defRPr/>
            </a:pPr>
            <a:endParaRPr lang="it-IT" dirty="0"/>
          </a:p>
        </p:txBody>
      </p:sp>
      <p:sp>
        <p:nvSpPr>
          <p:cNvPr id="40963"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
        <p:nvSpPr>
          <p:cNvPr id="40964" name="Segnaposto piè di pagina 4"/>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0965" name="Segnaposto numero diapositiva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280E5C-2C15-47DB-A013-86BF0FDA1117}" type="slidenum">
              <a:rPr lang="it-IT">
                <a:cs typeface="Arial" charset="0"/>
              </a:rPr>
              <a:pPr fontAlgn="base">
                <a:spcBef>
                  <a:spcPct val="0"/>
                </a:spcBef>
                <a:spcAft>
                  <a:spcPct val="0"/>
                </a:spcAft>
              </a:pPr>
              <a:t>25</a:t>
            </a:fld>
            <a:endParaRPr lang="it-IT">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7715250" cy="1371600"/>
          </a:xfrm>
        </p:spPr>
        <p:txBody>
          <a:bodyPr/>
          <a:lstStyle/>
          <a:p>
            <a:pPr fontAlgn="auto">
              <a:spcAft>
                <a:spcPts val="0"/>
              </a:spcAft>
              <a:defRPr/>
            </a:pPr>
            <a:r>
              <a:rPr lang="it-IT" sz="2400" dirty="0" smtClean="0"/>
              <a:t>COME ACQUISIRE E «TRATTARE» I DATI RICEVUTI DAI GENITORI? </a:t>
            </a:r>
            <a:br>
              <a:rPr lang="it-IT" sz="2400" dirty="0" smtClean="0"/>
            </a:br>
            <a:r>
              <a:rPr lang="it-IT" sz="1100" dirty="0" err="1" smtClean="0"/>
              <a:t>dlgs</a:t>
            </a:r>
            <a:r>
              <a:rPr lang="it-IT" sz="1100" dirty="0" smtClean="0"/>
              <a:t> 196/2003 - Art</a:t>
            </a:r>
            <a:r>
              <a:rPr lang="it-IT" sz="1100" dirty="0"/>
              <a:t>. 22 (Principi applicabili al trattamento di dati sensibili e </a:t>
            </a:r>
            <a:r>
              <a:rPr lang="it-IT" sz="1100" dirty="0" smtClean="0"/>
              <a:t>giudiziari), In </a:t>
            </a:r>
            <a:r>
              <a:rPr lang="it-IT" sz="1100" dirty="0"/>
              <a:t>vigore dal 1 gennaio </a:t>
            </a:r>
            <a:r>
              <a:rPr lang="it-IT" sz="1100" dirty="0" smtClean="0"/>
              <a:t>2004)</a:t>
            </a:r>
            <a:endParaRPr lang="it-IT" sz="1100" dirty="0"/>
          </a:p>
        </p:txBody>
      </p:sp>
      <p:sp>
        <p:nvSpPr>
          <p:cNvPr id="3" name="Segnaposto contenuto 2"/>
          <p:cNvSpPr>
            <a:spLocks noGrp="1"/>
          </p:cNvSpPr>
          <p:nvPr>
            <p:ph idx="1"/>
          </p:nvPr>
        </p:nvSpPr>
        <p:spPr/>
        <p:txBody>
          <a:bodyPr rtlCol="0">
            <a:normAutofit fontScale="62500" lnSpcReduction="20000"/>
          </a:bodyPr>
          <a:lstStyle/>
          <a:p>
            <a:pPr fontAlgn="auto">
              <a:buFont typeface="Arial" pitchFamily="34" charset="0"/>
              <a:buNone/>
              <a:defRPr/>
            </a:pPr>
            <a:r>
              <a:rPr lang="it-IT" dirty="0" smtClean="0"/>
              <a:t>SEGUE …</a:t>
            </a:r>
          </a:p>
          <a:p>
            <a:pPr fontAlgn="auto">
              <a:buFont typeface="Arial" pitchFamily="34" charset="0"/>
              <a:buNone/>
              <a:defRPr/>
            </a:pPr>
            <a:r>
              <a:rPr lang="it-IT" dirty="0"/>
              <a:t>5. In applicazione dell'</a:t>
            </a:r>
            <a:r>
              <a:rPr lang="it-IT" dirty="0">
                <a:hlinkClick r:id="rId2"/>
              </a:rPr>
              <a:t>articolo 11</a:t>
            </a:r>
            <a:r>
              <a:rPr lang="it-IT" dirty="0"/>
              <a:t>, comma 1, lettere c), d) ed e), i soggetti pubblici verificano periodicamente l'esattezza e l'aggiornamento dei dati sensibili e giudiziari, nonché la loro pertinenza, completezza, non eccedenza e indispensabilità rispetto alle finalità perseguite nei singoli casi, anche con riferimento ai dati che l'interessato fornisce di propria iniziativa. Al fine di assicurare che i dati sensibili e giudiziari siano indispensabili rispetto agli obblighi e ai compiti loro attribuiti, i soggetti pubblici valutano specificamente il rapporto tra i dati e gli adempimenti. I dati che, anche a seguito delle verifiche, risultano eccedenti o non pertinenti o non indispensabili non possono essere utilizzati, salvo che per l'eventuale conservazione, a norma di legge, dell'atto o del documento che li contiene. Specifica attenzione è prestata per la verifica dell'indispensabilità dei dati sensibili e giudiziari riferiti a soggetti diversi da quelli cui si riferiscono direttamente le prestazioni o gli adempimenti.</a:t>
            </a:r>
            <a:br>
              <a:rPr lang="it-IT" dirty="0"/>
            </a:br>
            <a:endParaRPr lang="it-IT" dirty="0"/>
          </a:p>
          <a:p>
            <a:pPr fontAlgn="auto">
              <a:buFont typeface="Arial" pitchFamily="34" charset="0"/>
              <a:buNone/>
              <a:defRPr/>
            </a:pPr>
            <a:r>
              <a:rPr lang="it-IT" dirty="0"/>
              <a:t>6. I dati sensibili e giudiziari contenuti in elenchi, registri o banche di dati, tenuti con l'ausilio di strumenti elettronici, sono trattati con tecniche di cifratura o mediante l'utilizzazione di codici identificativi o di altre soluzioni che, considerato il numero e la natura dei dati trattati, li rendono temporaneamente inintelligibili anche a chi è autorizzato ad accedervi e permettono di identificare gli interessati solo in caso di necessità.</a:t>
            </a:r>
            <a:br>
              <a:rPr lang="it-IT" dirty="0"/>
            </a:br>
            <a:endParaRPr lang="it-IT" dirty="0"/>
          </a:p>
          <a:p>
            <a:pPr fontAlgn="auto">
              <a:buFont typeface="Arial" pitchFamily="34" charset="0"/>
              <a:buNone/>
              <a:defRPr/>
            </a:pPr>
            <a:r>
              <a:rPr lang="it-IT" dirty="0"/>
              <a:t>7. I dati idonei a rivelare lo stato di salute e la vita sessuale sono conservati separatamente da altri dati personali trattati per finalità che non richiedono il loro utilizzo. I medesimi dati sono trattati con le modalità di cui al comma 6 anche quando sono tenuti in elenchi, registri o banche di dati senza l'ausilio di strumenti elettronici.</a:t>
            </a:r>
          </a:p>
          <a:p>
            <a:pPr fontAlgn="auto">
              <a:buFont typeface="Arial" pitchFamily="34" charset="0"/>
              <a:buNone/>
              <a:defRPr/>
            </a:pPr>
            <a:endParaRPr lang="it-IT" dirty="0"/>
          </a:p>
        </p:txBody>
      </p:sp>
      <p:sp>
        <p:nvSpPr>
          <p:cNvPr id="41987"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
        <p:nvSpPr>
          <p:cNvPr id="41988" name="Segnaposto piè di pagina 4"/>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1989" name="Segnaposto numero diapositiva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38EB13-9311-45A3-83DA-C66E6148C651}" type="slidenum">
              <a:rPr lang="it-IT">
                <a:cs typeface="Arial" charset="0"/>
              </a:rPr>
              <a:pPr fontAlgn="base">
                <a:spcBef>
                  <a:spcPct val="0"/>
                </a:spcBef>
                <a:spcAft>
                  <a:spcPct val="0"/>
                </a:spcAft>
              </a:pPr>
              <a:t>26</a:t>
            </a:fld>
            <a:endParaRPr lang="it-IT">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7715250" cy="1371600"/>
          </a:xfrm>
        </p:spPr>
        <p:txBody>
          <a:bodyPr/>
          <a:lstStyle/>
          <a:p>
            <a:pPr fontAlgn="auto">
              <a:spcAft>
                <a:spcPts val="0"/>
              </a:spcAft>
              <a:defRPr/>
            </a:pPr>
            <a:r>
              <a:rPr lang="it-IT" sz="2400" dirty="0" smtClean="0"/>
              <a:t>COME ACQUISIRE E «TRATTARE» I DATI RICEVUTI DAI GENITORI? </a:t>
            </a:r>
            <a:br>
              <a:rPr lang="it-IT" sz="2400" dirty="0" smtClean="0"/>
            </a:br>
            <a:r>
              <a:rPr lang="it-IT" sz="1100" dirty="0" err="1" smtClean="0"/>
              <a:t>dlgs</a:t>
            </a:r>
            <a:r>
              <a:rPr lang="it-IT" sz="1100" dirty="0" smtClean="0"/>
              <a:t> 196/2003 - Art</a:t>
            </a:r>
            <a:r>
              <a:rPr lang="it-IT" sz="1100" dirty="0"/>
              <a:t>. 22 (Principi applicabili al trattamento di dati sensibili e </a:t>
            </a:r>
            <a:r>
              <a:rPr lang="it-IT" sz="1100" dirty="0" smtClean="0"/>
              <a:t>giudiziari), In </a:t>
            </a:r>
            <a:r>
              <a:rPr lang="it-IT" sz="1100" dirty="0"/>
              <a:t>vigore dal 1 gennaio </a:t>
            </a:r>
            <a:r>
              <a:rPr lang="it-IT" sz="1100" dirty="0" smtClean="0"/>
              <a:t>2004)</a:t>
            </a:r>
            <a:endParaRPr lang="it-IT" sz="1100" dirty="0"/>
          </a:p>
        </p:txBody>
      </p:sp>
      <p:sp>
        <p:nvSpPr>
          <p:cNvPr id="3" name="Segnaposto contenuto 2"/>
          <p:cNvSpPr>
            <a:spLocks noGrp="1"/>
          </p:cNvSpPr>
          <p:nvPr>
            <p:ph idx="1"/>
          </p:nvPr>
        </p:nvSpPr>
        <p:spPr/>
        <p:txBody>
          <a:bodyPr rtlCol="0">
            <a:normAutofit fontScale="70000" lnSpcReduction="20000"/>
          </a:bodyPr>
          <a:lstStyle/>
          <a:p>
            <a:pPr fontAlgn="auto">
              <a:buFont typeface="Arial" pitchFamily="34" charset="0"/>
              <a:buNone/>
              <a:defRPr/>
            </a:pPr>
            <a:r>
              <a:rPr lang="it-IT" dirty="0" smtClean="0"/>
              <a:t>SEGUE …</a:t>
            </a:r>
          </a:p>
          <a:p>
            <a:pPr fontAlgn="auto">
              <a:buFont typeface="Arial" pitchFamily="34" charset="0"/>
              <a:buNone/>
              <a:defRPr/>
            </a:pPr>
            <a:r>
              <a:rPr lang="it-IT" dirty="0"/>
              <a:t>8. I dati idonei a rivelare lo stato di salute non possono essere diffusi.</a:t>
            </a:r>
            <a:br>
              <a:rPr lang="it-IT" dirty="0"/>
            </a:br>
            <a:endParaRPr lang="it-IT" dirty="0"/>
          </a:p>
          <a:p>
            <a:pPr fontAlgn="auto">
              <a:buFont typeface="Arial" pitchFamily="34" charset="0"/>
              <a:buNone/>
              <a:defRPr/>
            </a:pPr>
            <a:r>
              <a:rPr lang="it-IT" dirty="0"/>
              <a:t>9. Rispetto ai dati sensibili e giudiziari indispensabili ai sensi del comma 3, i soggetti pubblici sono autorizzati ad effettuare unicamente le operazioni di trattamento indispensabili per il perseguimento delle finalità per le quali il trattamento è consentito, anche quando i dati sono raccolti nello svolgimento di compiti di vigilanza, di controllo o ispettivi.</a:t>
            </a:r>
            <a:br>
              <a:rPr lang="it-IT" dirty="0"/>
            </a:br>
            <a:endParaRPr lang="it-IT" dirty="0"/>
          </a:p>
          <a:p>
            <a:pPr fontAlgn="auto">
              <a:buFont typeface="Arial" pitchFamily="34" charset="0"/>
              <a:buNone/>
              <a:defRPr/>
            </a:pPr>
            <a:r>
              <a:rPr lang="it-IT" dirty="0"/>
              <a:t>10. I dati sensibili e giudiziari non possono essere trattati nell'ambito di test </a:t>
            </a:r>
            <a:r>
              <a:rPr lang="it-IT" dirty="0" err="1"/>
              <a:t>psico</a:t>
            </a:r>
            <a:r>
              <a:rPr lang="it-IT" dirty="0"/>
              <a:t>-attitudinali volti a definire il profilo o la personalità dell'interessato. Le operazioni di raffronto tra dati sensibili e giudiziari, nonché i trattamenti di dati sensibili e giudiziari ai sensi dell'</a:t>
            </a:r>
            <a:r>
              <a:rPr lang="it-IT" dirty="0">
                <a:hlinkClick r:id="rId2"/>
              </a:rPr>
              <a:t>articolo 14</a:t>
            </a:r>
            <a:r>
              <a:rPr lang="it-IT" dirty="0"/>
              <a:t>, sono effettuati solo previa annotazione scritta dei motivi.</a:t>
            </a:r>
            <a:br>
              <a:rPr lang="it-IT" dirty="0"/>
            </a:br>
            <a:endParaRPr lang="it-IT" dirty="0"/>
          </a:p>
          <a:p>
            <a:pPr fontAlgn="auto">
              <a:buFont typeface="Arial" pitchFamily="34" charset="0"/>
              <a:buNone/>
              <a:defRPr/>
            </a:pPr>
            <a:r>
              <a:rPr lang="it-IT" dirty="0"/>
              <a:t>11. In ogni caso, le operazioni e i trattamenti di cui al comma 10, se effettuati utilizzando banche di dati di diversi titolari, nonché la diffusione dei dati sensibili e giudiziari, sono ammessi solo se previsti da espressa disposizione di legge.</a:t>
            </a:r>
            <a:br>
              <a:rPr lang="it-IT" dirty="0"/>
            </a:br>
            <a:endParaRPr lang="it-IT" dirty="0"/>
          </a:p>
          <a:p>
            <a:pPr fontAlgn="auto">
              <a:buFont typeface="Arial" pitchFamily="34" charset="0"/>
              <a:buNone/>
              <a:defRPr/>
            </a:pPr>
            <a:r>
              <a:rPr lang="it-IT" dirty="0"/>
              <a:t>12. Le disposizioni di cui al presente articolo recano principi applicabili, in conformità ai rispettivi ordinamenti, ai trattamenti disciplinati dalla Presidenza della Repubblica, dalla Camera dei deputati, dal Senato della Repubblica e dalla Corte costituzionale</a:t>
            </a:r>
            <a:r>
              <a:rPr lang="it-IT" dirty="0" smtClean="0"/>
              <a:t>.</a:t>
            </a:r>
            <a:endParaRPr lang="it-IT" dirty="0"/>
          </a:p>
        </p:txBody>
      </p:sp>
      <p:sp>
        <p:nvSpPr>
          <p:cNvPr id="43011"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
        <p:nvSpPr>
          <p:cNvPr id="43012" name="Segnaposto piè di pagina 4"/>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3013" name="Segnaposto numero diapositiva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31D91E-6B21-423A-9C25-7631886236E5}" type="slidenum">
              <a:rPr lang="it-IT">
                <a:cs typeface="Arial" charset="0"/>
              </a:rPr>
              <a:pPr fontAlgn="base">
                <a:spcBef>
                  <a:spcPct val="0"/>
                </a:spcBef>
                <a:spcAft>
                  <a:spcPct val="0"/>
                </a:spcAft>
              </a:pPr>
              <a:t>27</a:t>
            </a:fld>
            <a:endParaRPr lang="it-IT">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002588" cy="828675"/>
          </a:xfrm>
          <a:ln w="12700">
            <a:solidFill>
              <a:schemeClr val="tx1"/>
            </a:solidFill>
          </a:ln>
        </p:spPr>
        <p:txBody>
          <a:bodyPr>
            <a:normAutofit fontScale="90000"/>
          </a:bodyPr>
          <a:lstStyle/>
          <a:p>
            <a:pPr fontAlgn="auto">
              <a:spcAft>
                <a:spcPts val="0"/>
              </a:spcAft>
              <a:defRPr/>
            </a:pPr>
            <a:r>
              <a:rPr lang="it-IT" sz="1800" dirty="0" smtClean="0"/>
              <a:t>QUALCHE PROPOSTA CONCRETA PER ACQUISIRE </a:t>
            </a:r>
            <a:r>
              <a:rPr lang="it-IT" sz="1800" dirty="0"/>
              <a:t>E «TRATTARE» I DATI RICEVUTI DAI GENITORI? </a:t>
            </a:r>
            <a:r>
              <a:rPr lang="it-IT" sz="1800" dirty="0" smtClean="0"/>
              <a:t/>
            </a:r>
            <a:br>
              <a:rPr lang="it-IT" sz="1800" dirty="0" smtClean="0"/>
            </a:br>
            <a:r>
              <a:rPr lang="it-IT" sz="1800" dirty="0" smtClean="0"/>
              <a:t>(IPOTESI DI LAVORO AMPIAMENTE PERFETTIBILI E RIVEDIBILI DAI D.S.)</a:t>
            </a:r>
            <a:endParaRPr lang="it-IT" sz="1800" b="1" dirty="0"/>
          </a:p>
        </p:txBody>
      </p:sp>
      <p:sp>
        <p:nvSpPr>
          <p:cNvPr id="5" name="Segnaposto contenuto 4"/>
          <p:cNvSpPr>
            <a:spLocks noGrp="1"/>
          </p:cNvSpPr>
          <p:nvPr>
            <p:ph idx="1"/>
          </p:nvPr>
        </p:nvSpPr>
        <p:spPr>
          <a:xfrm>
            <a:off x="457200" y="1125538"/>
            <a:ext cx="7620000" cy="5000625"/>
          </a:xfrm>
        </p:spPr>
        <p:txBody>
          <a:bodyPr rtlCol="0">
            <a:normAutofit fontScale="70000" lnSpcReduction="20000"/>
          </a:bodyPr>
          <a:lstStyle/>
          <a:p>
            <a:pPr fontAlgn="auto">
              <a:buFont typeface="Arial" pitchFamily="34" charset="0"/>
              <a:buNone/>
              <a:defRPr/>
            </a:pPr>
            <a:r>
              <a:rPr lang="it-IT" dirty="0" smtClean="0"/>
              <a:t>Premessa</a:t>
            </a:r>
            <a:r>
              <a:rPr lang="it-IT" dirty="0"/>
              <a:t>:</a:t>
            </a:r>
          </a:p>
          <a:p>
            <a:pPr marL="457200" indent="-457200" fontAlgn="auto">
              <a:buFont typeface="Arial" pitchFamily="34" charset="0"/>
              <a:buAutoNum type="arabicParenR"/>
              <a:defRPr/>
            </a:pPr>
            <a:r>
              <a:rPr lang="it-IT" dirty="0" smtClean="0"/>
              <a:t>Il D.S. deve </a:t>
            </a:r>
            <a:r>
              <a:rPr lang="it-IT" dirty="0"/>
              <a:t>avere dato l’informativa privacy (è sufficiente sul sito</a:t>
            </a:r>
            <a:r>
              <a:rPr lang="it-IT" dirty="0" smtClean="0"/>
              <a:t>), meglio se INTEGRATA con </a:t>
            </a:r>
            <a:r>
              <a:rPr lang="it-IT" dirty="0"/>
              <a:t>esplicito riferimento </a:t>
            </a:r>
            <a:r>
              <a:rPr lang="it-IT" dirty="0" smtClean="0"/>
              <a:t>alla L 119/2017 </a:t>
            </a:r>
            <a:r>
              <a:rPr lang="it-IT" dirty="0"/>
              <a:t>e al trattamento dei dati </a:t>
            </a:r>
            <a:r>
              <a:rPr lang="it-IT" dirty="0" smtClean="0"/>
              <a:t>vaccinali</a:t>
            </a:r>
          </a:p>
          <a:p>
            <a:pPr marL="457200" indent="-457200" fontAlgn="auto">
              <a:buFont typeface="Arial" pitchFamily="34" charset="0"/>
              <a:buAutoNum type="arabicParenR"/>
              <a:defRPr/>
            </a:pPr>
            <a:r>
              <a:rPr lang="it-IT" dirty="0" smtClean="0"/>
              <a:t>Il D.S. deve </a:t>
            </a:r>
            <a:r>
              <a:rPr lang="it-IT" dirty="0"/>
              <a:t>avere provveduto alla nomina degli incaricati del trattamento, cioè i </a:t>
            </a:r>
            <a:r>
              <a:rPr lang="it-IT" dirty="0" smtClean="0"/>
              <a:t>dipendenti. Questa </a:t>
            </a:r>
            <a:r>
              <a:rPr lang="it-IT" dirty="0"/>
              <a:t>designazione non va </a:t>
            </a:r>
            <a:r>
              <a:rPr lang="it-IT" dirty="0" smtClean="0"/>
              <a:t>accettata, </a:t>
            </a:r>
            <a:r>
              <a:rPr lang="it-IT" dirty="0"/>
              <a:t>ma va conosciuta perché </a:t>
            </a:r>
            <a:r>
              <a:rPr lang="it-IT" dirty="0" smtClean="0"/>
              <a:t>dovrebbe </a:t>
            </a:r>
            <a:r>
              <a:rPr lang="it-IT" dirty="0"/>
              <a:t>contenere le istruzioni per il trattamento. </a:t>
            </a:r>
          </a:p>
          <a:p>
            <a:pPr fontAlgn="auto">
              <a:buFont typeface="Arial" pitchFamily="34" charset="0"/>
              <a:buNone/>
              <a:defRPr/>
            </a:pPr>
            <a:endParaRPr lang="it-IT" dirty="0" smtClean="0"/>
          </a:p>
          <a:p>
            <a:pPr fontAlgn="auto">
              <a:buFont typeface="Arial" pitchFamily="34" charset="0"/>
              <a:buNone/>
              <a:defRPr/>
            </a:pPr>
            <a:r>
              <a:rPr lang="it-IT" dirty="0" smtClean="0"/>
              <a:t>Possibili passaggi:</a:t>
            </a:r>
          </a:p>
          <a:p>
            <a:pPr fontAlgn="auto">
              <a:buFont typeface="Arial" pitchFamily="34" charset="0"/>
              <a:buNone/>
              <a:defRPr/>
            </a:pPr>
            <a:r>
              <a:rPr lang="it-IT" dirty="0" smtClean="0"/>
              <a:t>- </a:t>
            </a:r>
            <a:r>
              <a:rPr lang="it-IT" dirty="0"/>
              <a:t>I certificati o le </a:t>
            </a:r>
            <a:r>
              <a:rPr lang="it-IT" dirty="0" smtClean="0"/>
              <a:t>dichiarazioni sostitutive vanno </a:t>
            </a:r>
            <a:r>
              <a:rPr lang="it-IT" dirty="0"/>
              <a:t>consegnate dalle famiglie alle scuole in busta </a:t>
            </a:r>
            <a:r>
              <a:rPr lang="it-IT" dirty="0" smtClean="0"/>
              <a:t>chiusa o via PEC</a:t>
            </a:r>
            <a:endParaRPr lang="it-IT" dirty="0"/>
          </a:p>
          <a:p>
            <a:pPr fontAlgn="auto">
              <a:buFont typeface="Arial" pitchFamily="34" charset="0"/>
              <a:buNone/>
              <a:defRPr/>
            </a:pPr>
            <a:r>
              <a:rPr lang="it-IT" dirty="0"/>
              <a:t>-  Alla famiglia va rilasciata </a:t>
            </a:r>
            <a:r>
              <a:rPr lang="it-IT" dirty="0" smtClean="0"/>
              <a:t>ricevuta (non ai fini privacy</a:t>
            </a:r>
            <a:r>
              <a:rPr lang="it-IT" dirty="0"/>
              <a:t>, ma amministrativistici, dato che costituisce adempimento di un obbligo con un </a:t>
            </a:r>
            <a:r>
              <a:rPr lang="it-IT" dirty="0" smtClean="0"/>
              <a:t>termine)</a:t>
            </a:r>
          </a:p>
          <a:p>
            <a:pPr fontAlgn="auto">
              <a:buFont typeface="Arial" pitchFamily="34" charset="0"/>
              <a:buNone/>
              <a:defRPr/>
            </a:pPr>
            <a:r>
              <a:rPr lang="it-IT" dirty="0" smtClean="0"/>
              <a:t>-</a:t>
            </a:r>
            <a:r>
              <a:rPr lang="it-IT" dirty="0"/>
              <a:t>  I documenti vanno protocollati e conservati in luogo riservato (che è possibile chiudere a chiave</a:t>
            </a:r>
            <a:r>
              <a:rPr lang="it-IT" dirty="0" smtClean="0"/>
              <a:t>) non nel fascicolo dello studente. I </a:t>
            </a:r>
            <a:r>
              <a:rPr lang="it-IT" dirty="0"/>
              <a:t>dati sanitari vanno conservati separatamente dagli altri dati personali degli interessati. </a:t>
            </a:r>
            <a:r>
              <a:rPr lang="it-IT" dirty="0" smtClean="0"/>
              <a:t>In analogia se il </a:t>
            </a:r>
            <a:r>
              <a:rPr lang="it-IT" dirty="0"/>
              <a:t>formato è </a:t>
            </a:r>
            <a:r>
              <a:rPr lang="it-IT" dirty="0" smtClean="0"/>
              <a:t>elettronico.</a:t>
            </a:r>
          </a:p>
          <a:p>
            <a:pPr fontAlgn="auto">
              <a:buFont typeface="Arial" pitchFamily="34" charset="0"/>
              <a:buNone/>
              <a:defRPr/>
            </a:pPr>
            <a:r>
              <a:rPr lang="it-IT" dirty="0" smtClean="0"/>
              <a:t>-</a:t>
            </a:r>
            <a:r>
              <a:rPr lang="it-IT" dirty="0"/>
              <a:t> </a:t>
            </a:r>
            <a:r>
              <a:rPr lang="it-IT" dirty="0" smtClean="0"/>
              <a:t>Il/gli incaricati del trattamento nominati aprono </a:t>
            </a:r>
            <a:r>
              <a:rPr lang="it-IT" dirty="0"/>
              <a:t>le buste chiuse, </a:t>
            </a:r>
            <a:r>
              <a:rPr lang="it-IT" dirty="0" smtClean="0"/>
              <a:t>registrano  e conservano </a:t>
            </a:r>
            <a:r>
              <a:rPr lang="it-IT" dirty="0"/>
              <a:t>i documenti. </a:t>
            </a:r>
            <a:r>
              <a:rPr lang="it-IT" dirty="0" smtClean="0"/>
              <a:t>E’ possibile </a:t>
            </a:r>
            <a:r>
              <a:rPr lang="it-IT" dirty="0"/>
              <a:t>(non è obbligatorio) nominare anche un responsabile del trattamento (solo questo dei vaccini o tutti quelli degli studenti in segreteria </a:t>
            </a:r>
            <a:r>
              <a:rPr lang="it-IT" dirty="0" err="1"/>
              <a:t>ecc</a:t>
            </a:r>
            <a:r>
              <a:rPr lang="it-IT" dirty="0"/>
              <a:t> </a:t>
            </a:r>
            <a:r>
              <a:rPr lang="it-IT" dirty="0" err="1"/>
              <a:t>ecc</a:t>
            </a:r>
            <a:r>
              <a:rPr lang="it-IT" dirty="0"/>
              <a:t>) che </a:t>
            </a:r>
            <a:r>
              <a:rPr lang="it-IT" dirty="0" smtClean="0"/>
              <a:t>ad es. </a:t>
            </a:r>
            <a:r>
              <a:rPr lang="it-IT" dirty="0"/>
              <a:t>potrebbe essere il DSGA. </a:t>
            </a:r>
          </a:p>
        </p:txBody>
      </p:sp>
      <p:sp>
        <p:nvSpPr>
          <p:cNvPr id="44035"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05A42E-B7EF-46C0-BB72-AD283A73396F}" type="slidenum">
              <a:rPr lang="it-IT">
                <a:cs typeface="Arial" charset="0"/>
              </a:rPr>
              <a:pPr fontAlgn="base">
                <a:spcBef>
                  <a:spcPct val="0"/>
                </a:spcBef>
                <a:spcAft>
                  <a:spcPct val="0"/>
                </a:spcAft>
              </a:pPr>
              <a:t>28</a:t>
            </a:fld>
            <a:endParaRPr lang="it-IT">
              <a:cs typeface="Arial" charset="0"/>
            </a:endParaRPr>
          </a:p>
        </p:txBody>
      </p:sp>
      <p:sp>
        <p:nvSpPr>
          <p:cNvPr id="44036" name="Segnaposto piè di pagina 2"/>
          <p:cNvSpPr>
            <a:spLocks noGrp="1"/>
          </p:cNvSpPr>
          <p:nvPr>
            <p:ph type="ftr" sz="quarter" idx="11"/>
          </p:nvPr>
        </p:nvSpPr>
        <p:spPr bwMode="auto">
          <a:xfrm>
            <a:off x="457200" y="6492875"/>
            <a:ext cx="39703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4037"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713"/>
            <a:ext cx="7715250" cy="903287"/>
          </a:xfrm>
          <a:ln w="12700">
            <a:solidFill>
              <a:schemeClr val="tx1"/>
            </a:solidFill>
          </a:ln>
        </p:spPr>
        <p:txBody>
          <a:bodyPr/>
          <a:lstStyle/>
          <a:p>
            <a:pPr fontAlgn="auto">
              <a:spcAft>
                <a:spcPts val="0"/>
              </a:spcAft>
              <a:defRPr/>
            </a:pPr>
            <a:r>
              <a:rPr lang="it-IT" sz="2400" b="1" dirty="0" smtClean="0"/>
              <a:t>Cosa devono fare gli operatori scolastici?</a:t>
            </a:r>
            <a:r>
              <a:rPr lang="it-IT" sz="1800" b="1" dirty="0" smtClean="0"/>
              <a:t> </a:t>
            </a:r>
            <a:r>
              <a:rPr lang="it-IT" sz="1000" b="1" dirty="0" smtClean="0"/>
              <a:t>(art. 3 c.3bis)</a:t>
            </a:r>
            <a:endParaRPr lang="it-IT" sz="1000" b="1" dirty="0"/>
          </a:p>
        </p:txBody>
      </p:sp>
      <p:sp>
        <p:nvSpPr>
          <p:cNvPr id="3" name="Segnaposto contenuto 2"/>
          <p:cNvSpPr>
            <a:spLocks noGrp="1"/>
          </p:cNvSpPr>
          <p:nvPr>
            <p:ph idx="1"/>
          </p:nvPr>
        </p:nvSpPr>
        <p:spPr>
          <a:xfrm>
            <a:off x="457200" y="2205038"/>
            <a:ext cx="8075613" cy="3671887"/>
          </a:xfrm>
        </p:spPr>
        <p:txBody>
          <a:bodyPr rtlCol="0">
            <a:normAutofit lnSpcReduction="10000"/>
          </a:bodyPr>
          <a:lstStyle/>
          <a:p>
            <a:pPr fontAlgn="auto">
              <a:buFont typeface="Arial" pitchFamily="34" charset="0"/>
              <a:buNone/>
              <a:defRPr/>
            </a:pPr>
            <a:r>
              <a:rPr lang="it-IT" sz="1800" b="0" u="sng" dirty="0" smtClean="0">
                <a:latin typeface="+mj-lt"/>
              </a:rPr>
              <a:t>Entro </a:t>
            </a:r>
            <a:r>
              <a:rPr lang="it-IT" sz="1800" b="0" u="sng" dirty="0">
                <a:latin typeface="+mj-lt"/>
              </a:rPr>
              <a:t>il 16 novembre 2017</a:t>
            </a:r>
            <a:r>
              <a:rPr lang="it-IT" sz="1800" b="0" dirty="0">
                <a:latin typeface="+mj-lt"/>
              </a:rPr>
              <a:t>, g</a:t>
            </a:r>
            <a:r>
              <a:rPr lang="it-IT" sz="1800" dirty="0">
                <a:latin typeface="+mj-lt"/>
              </a:rPr>
              <a:t>li operatori </a:t>
            </a:r>
            <a:r>
              <a:rPr lang="it-IT" sz="1800" dirty="0" smtClean="0">
                <a:latin typeface="+mj-lt"/>
              </a:rPr>
              <a:t>scolastici presentano </a:t>
            </a:r>
            <a:r>
              <a:rPr lang="it-IT" sz="1800" dirty="0">
                <a:latin typeface="+mj-lt"/>
              </a:rPr>
              <a:t>alle Istituzioni scolastiche presso le quali prestano servizio una dichiarazione sostitutiva resa ai sensi del </a:t>
            </a:r>
            <a:r>
              <a:rPr lang="it-IT" sz="1800" dirty="0" smtClean="0">
                <a:latin typeface="+mj-lt"/>
              </a:rPr>
              <a:t>D.P.R</a:t>
            </a:r>
            <a:r>
              <a:rPr lang="it-IT" sz="1800" dirty="0">
                <a:latin typeface="+mj-lt"/>
              </a:rPr>
              <a:t>. 28 dicembre 2000 n. 445, comprovante la propria situazione </a:t>
            </a:r>
            <a:r>
              <a:rPr lang="it-IT" sz="1800" dirty="0" smtClean="0">
                <a:latin typeface="+mj-lt"/>
              </a:rPr>
              <a:t>vaccinale.</a:t>
            </a:r>
          </a:p>
          <a:p>
            <a:pPr fontAlgn="auto">
              <a:buFont typeface="Arial" pitchFamily="34" charset="0"/>
              <a:buNone/>
              <a:defRPr/>
            </a:pPr>
            <a:r>
              <a:rPr lang="it-IT" sz="1800" dirty="0" smtClean="0">
                <a:latin typeface="+mj-lt"/>
              </a:rPr>
              <a:t>Sia la Nota MIUR del 16 agosto 2017, prot.1622 che la Nota del Ministero della Sanità del 16 agosto 2017, prot.25233 prevedono un modello di dichiarazione sostitutiva per gli operatori scolastici.</a:t>
            </a:r>
          </a:p>
          <a:p>
            <a:pPr fontAlgn="auto">
              <a:buFont typeface="Arial" pitchFamily="34" charset="0"/>
              <a:buNone/>
              <a:defRPr/>
            </a:pPr>
            <a:r>
              <a:rPr lang="it-IT" sz="1800" dirty="0" smtClean="0">
                <a:latin typeface="+mj-lt"/>
              </a:rPr>
              <a:t>La dichiarazione deve essere presentata dal personale docente, </a:t>
            </a:r>
            <a:r>
              <a:rPr lang="it-IT" sz="1800" dirty="0" err="1" smtClean="0">
                <a:latin typeface="+mj-lt"/>
              </a:rPr>
              <a:t>ata</a:t>
            </a:r>
            <a:r>
              <a:rPr lang="it-IT" sz="1800" dirty="0" smtClean="0">
                <a:latin typeface="+mj-lt"/>
              </a:rPr>
              <a:t>, dal personale supplente all’atto del conferimento dell’incarico e comunque da tutto il personale a qualsiasi titolo operante nella scuola (es. personale mensa)</a:t>
            </a:r>
          </a:p>
        </p:txBody>
      </p:sp>
      <p:sp>
        <p:nvSpPr>
          <p:cNvPr id="4608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FB5E04-77E6-471F-92B0-85A6024586C8}" type="slidenum">
              <a:rPr lang="it-IT">
                <a:cs typeface="Arial" charset="0"/>
              </a:rPr>
              <a:pPr fontAlgn="base">
                <a:spcBef>
                  <a:spcPct val="0"/>
                </a:spcBef>
                <a:spcAft>
                  <a:spcPct val="0"/>
                </a:spcAft>
              </a:pPr>
              <a:t>29</a:t>
            </a:fld>
            <a:endParaRPr lang="it-IT">
              <a:cs typeface="Arial" charset="0"/>
            </a:endParaRPr>
          </a:p>
        </p:txBody>
      </p:sp>
      <p:sp>
        <p:nvSpPr>
          <p:cNvPr id="46084" name="Segnaposto piè di pagina 4"/>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6085"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52513"/>
            <a:ext cx="8229600" cy="1152525"/>
          </a:xfrm>
        </p:spPr>
        <p:txBody>
          <a:bodyPr/>
          <a:lstStyle/>
          <a:p>
            <a:pPr fontAlgn="auto">
              <a:spcAft>
                <a:spcPts val="0"/>
              </a:spcAft>
              <a:defRPr/>
            </a:pPr>
            <a:r>
              <a:rPr lang="it-IT" sz="2000" dirty="0" smtClean="0"/>
              <a:t>PRINCIPIO DI REALTA’ E PRUDENZA: SIAMO IN ITINERE NORMATIVA E INTERPRETATIVA, UN PASSO ALLA VOLTA...</a:t>
            </a:r>
            <a:endParaRPr lang="it-IT" sz="6000" dirty="0"/>
          </a:p>
        </p:txBody>
      </p:sp>
      <p:sp>
        <p:nvSpPr>
          <p:cNvPr id="3" name="Segnaposto contenuto 2"/>
          <p:cNvSpPr>
            <a:spLocks noGrp="1"/>
          </p:cNvSpPr>
          <p:nvPr>
            <p:ph idx="1"/>
          </p:nvPr>
        </p:nvSpPr>
        <p:spPr>
          <a:xfrm>
            <a:off x="457200" y="3573463"/>
            <a:ext cx="8229600" cy="2552700"/>
          </a:xfrm>
        </p:spPr>
        <p:txBody>
          <a:bodyPr rtlCol="0">
            <a:normAutofit fontScale="70000" lnSpcReduction="20000"/>
          </a:bodyPr>
          <a:lstStyle/>
          <a:p>
            <a:pPr algn="ctr" fontAlgn="auto">
              <a:buFont typeface="Arial" pitchFamily="34" charset="0"/>
              <a:buNone/>
              <a:defRPr/>
            </a:pPr>
            <a:r>
              <a:rPr lang="it-IT" sz="7200" dirty="0" smtClean="0"/>
              <a:t>ORA PARLIAMO DI</a:t>
            </a:r>
          </a:p>
          <a:p>
            <a:pPr algn="ctr" fontAlgn="auto">
              <a:buFont typeface="Arial" pitchFamily="34" charset="0"/>
              <a:buNone/>
              <a:defRPr/>
            </a:pPr>
            <a:r>
              <a:rPr lang="it-IT" sz="7200" dirty="0" err="1" smtClean="0"/>
              <a:t>a.s</a:t>
            </a:r>
            <a:r>
              <a:rPr lang="it-IT" sz="7200" dirty="0" err="1"/>
              <a:t>.</a:t>
            </a:r>
            <a:r>
              <a:rPr lang="it-IT" sz="7200" dirty="0"/>
              <a:t> 2017/18</a:t>
            </a:r>
          </a:p>
          <a:p>
            <a:pPr algn="ctr" fontAlgn="auto">
              <a:buFont typeface="Arial" pitchFamily="34" charset="0"/>
              <a:buNone/>
              <a:defRPr/>
            </a:pPr>
            <a:r>
              <a:rPr lang="it-IT" sz="7200" dirty="0" smtClean="0"/>
              <a:t>SCUOLE DELL’INFANZIA</a:t>
            </a:r>
          </a:p>
          <a:p>
            <a:pPr algn="ctr" fontAlgn="auto">
              <a:buFont typeface="Arial" pitchFamily="34" charset="0"/>
              <a:buNone/>
              <a:defRPr/>
            </a:pPr>
            <a:endParaRPr lang="it-IT" sz="7200" dirty="0"/>
          </a:p>
        </p:txBody>
      </p:sp>
      <p:sp>
        <p:nvSpPr>
          <p:cNvPr id="16387"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FE1218-1BBF-4AA9-AB4D-D4DB234B819D}" type="slidenum">
              <a:rPr lang="it-IT">
                <a:cs typeface="Arial" charset="0"/>
              </a:rPr>
              <a:pPr fontAlgn="base">
                <a:spcBef>
                  <a:spcPct val="0"/>
                </a:spcBef>
                <a:spcAft>
                  <a:spcPct val="0"/>
                </a:spcAft>
              </a:pPr>
              <a:t>3</a:t>
            </a:fld>
            <a:endParaRPr lang="it-IT">
              <a:cs typeface="Arial" charset="0"/>
            </a:endParaRPr>
          </a:p>
        </p:txBody>
      </p:sp>
      <p:sp>
        <p:nvSpPr>
          <p:cNvPr id="16388" name="Segnaposto piè di pagina 4"/>
          <p:cNvSpPr>
            <a:spLocks noGrp="1"/>
          </p:cNvSpPr>
          <p:nvPr>
            <p:ph type="ftr" sz="quarter" idx="11"/>
          </p:nvPr>
        </p:nvSpPr>
        <p:spPr bwMode="auto">
          <a:xfrm>
            <a:off x="457200" y="6492875"/>
            <a:ext cx="38989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16389"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6375" y="404813"/>
            <a:ext cx="6165850" cy="417512"/>
          </a:xfrm>
        </p:spPr>
        <p:txBody>
          <a:bodyPr/>
          <a:lstStyle/>
          <a:p>
            <a:pPr fontAlgn="auto">
              <a:spcAft>
                <a:spcPts val="0"/>
              </a:spcAft>
              <a:defRPr/>
            </a:pPr>
            <a:r>
              <a:rPr lang="it-IT" sz="1200" b="1" dirty="0" smtClean="0"/>
              <a:t>Allegato 2  </a:t>
            </a:r>
            <a:r>
              <a:rPr lang="it-IT" sz="1200" b="1" dirty="0"/>
              <a:t>Nota MIUR del 16 agosto 2017, </a:t>
            </a:r>
            <a:r>
              <a:rPr lang="it-IT" sz="1200" b="1" dirty="0" smtClean="0"/>
              <a:t>prot.1622</a:t>
            </a:r>
            <a:endParaRPr lang="it-IT" sz="1200" b="1" dirty="0"/>
          </a:p>
        </p:txBody>
      </p:sp>
      <p:pic>
        <p:nvPicPr>
          <p:cNvPr id="47106" name="Picture 2"/>
          <p:cNvPicPr>
            <a:picLocks noGrp="1" noChangeAspect="1" noChangeArrowheads="1"/>
          </p:cNvPicPr>
          <p:nvPr>
            <p:ph idx="1"/>
          </p:nvPr>
        </p:nvPicPr>
        <p:blipFill>
          <a:blip r:embed="rId2"/>
          <a:srcRect/>
          <a:stretch>
            <a:fillRect/>
          </a:stretch>
        </p:blipFill>
        <p:spPr>
          <a:xfrm>
            <a:off x="179388" y="692150"/>
            <a:ext cx="4321175" cy="5184775"/>
          </a:xfrm>
        </p:spPr>
      </p:pic>
      <p:sp>
        <p:nvSpPr>
          <p:cNvPr id="47107"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DDCC6E-393B-421E-AD0F-5DB0D67E8237}" type="slidenum">
              <a:rPr lang="it-IT">
                <a:cs typeface="Arial" charset="0"/>
              </a:rPr>
              <a:pPr fontAlgn="base">
                <a:spcBef>
                  <a:spcPct val="0"/>
                </a:spcBef>
                <a:spcAft>
                  <a:spcPct val="0"/>
                </a:spcAft>
              </a:pPr>
              <a:t>30</a:t>
            </a:fld>
            <a:endParaRPr lang="it-IT">
              <a:cs typeface="Arial" charset="0"/>
            </a:endParaRPr>
          </a:p>
        </p:txBody>
      </p:sp>
      <p:pic>
        <p:nvPicPr>
          <p:cNvPr id="47108" name="Picture 3"/>
          <p:cNvPicPr>
            <a:picLocks noChangeAspect="1" noChangeArrowheads="1"/>
          </p:cNvPicPr>
          <p:nvPr/>
        </p:nvPicPr>
        <p:blipFill>
          <a:blip r:embed="rId3"/>
          <a:srcRect/>
          <a:stretch>
            <a:fillRect/>
          </a:stretch>
        </p:blipFill>
        <p:spPr bwMode="auto">
          <a:xfrm>
            <a:off x="4572000" y="1773238"/>
            <a:ext cx="4105275" cy="1038225"/>
          </a:xfrm>
          <a:prstGeom prst="rect">
            <a:avLst/>
          </a:prstGeom>
          <a:noFill/>
          <a:ln w="9525">
            <a:noFill/>
            <a:miter lim="800000"/>
            <a:headEnd/>
            <a:tailEnd/>
          </a:ln>
        </p:spPr>
      </p:pic>
      <p:sp>
        <p:nvSpPr>
          <p:cNvPr id="47109" name="Segnaposto piè di pagina 2"/>
          <p:cNvSpPr>
            <a:spLocks noGrp="1"/>
          </p:cNvSpPr>
          <p:nvPr>
            <p:ph type="ftr" sz="quarter" idx="11"/>
          </p:nvPr>
        </p:nvSpPr>
        <p:spPr bwMode="auto">
          <a:xfrm>
            <a:off x="457200" y="6492875"/>
            <a:ext cx="44751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7110"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786688" cy="346075"/>
          </a:xfrm>
        </p:spPr>
        <p:txBody>
          <a:bodyPr/>
          <a:lstStyle/>
          <a:p>
            <a:pPr fontAlgn="auto">
              <a:spcAft>
                <a:spcPts val="0"/>
              </a:spcAft>
              <a:defRPr/>
            </a:pPr>
            <a:r>
              <a:rPr lang="it-IT" sz="1200" b="1" dirty="0" smtClean="0"/>
              <a:t>Allegato 3 Nota </a:t>
            </a:r>
            <a:r>
              <a:rPr lang="it-IT" sz="1200" b="1" dirty="0"/>
              <a:t>del Ministero della Sanità del 16 agosto 2017, prot.25233</a:t>
            </a:r>
          </a:p>
        </p:txBody>
      </p:sp>
      <p:pic>
        <p:nvPicPr>
          <p:cNvPr id="48130" name="Picture 2"/>
          <p:cNvPicPr>
            <a:picLocks noGrp="1" noChangeAspect="1" noChangeArrowheads="1"/>
          </p:cNvPicPr>
          <p:nvPr>
            <p:ph idx="1"/>
          </p:nvPr>
        </p:nvPicPr>
        <p:blipFill>
          <a:blip r:embed="rId2"/>
          <a:srcRect/>
          <a:stretch>
            <a:fillRect/>
          </a:stretch>
        </p:blipFill>
        <p:spPr>
          <a:xfrm>
            <a:off x="2662238" y="765175"/>
            <a:ext cx="3819525" cy="5360988"/>
          </a:xfrm>
        </p:spPr>
      </p:pic>
      <p:sp>
        <p:nvSpPr>
          <p:cNvPr id="4813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E1F57B-4489-407C-BD51-CCC912665337}" type="slidenum">
              <a:rPr lang="it-IT">
                <a:cs typeface="Arial" charset="0"/>
              </a:rPr>
              <a:pPr fontAlgn="base">
                <a:spcBef>
                  <a:spcPct val="0"/>
                </a:spcBef>
                <a:spcAft>
                  <a:spcPct val="0"/>
                </a:spcAft>
              </a:pPr>
              <a:t>31</a:t>
            </a:fld>
            <a:endParaRPr lang="it-IT">
              <a:cs typeface="Arial" charset="0"/>
            </a:endParaRPr>
          </a:p>
        </p:txBody>
      </p:sp>
      <p:sp>
        <p:nvSpPr>
          <p:cNvPr id="48132" name="Segnaposto piè di pagina 2"/>
          <p:cNvSpPr>
            <a:spLocks noGrp="1"/>
          </p:cNvSpPr>
          <p:nvPr>
            <p:ph type="ftr" sz="quarter" idx="11"/>
          </p:nvPr>
        </p:nvSpPr>
        <p:spPr bwMode="auto">
          <a:xfrm>
            <a:off x="457200" y="6492875"/>
            <a:ext cx="43307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8133"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7931150" cy="1371600"/>
          </a:xfrm>
          <a:ln w="12700">
            <a:solidFill>
              <a:schemeClr val="tx1"/>
            </a:solidFill>
          </a:ln>
        </p:spPr>
        <p:txBody>
          <a:bodyPr/>
          <a:lstStyle/>
          <a:p>
            <a:pPr fontAlgn="auto">
              <a:spcAft>
                <a:spcPts val="0"/>
              </a:spcAft>
              <a:defRPr/>
            </a:pPr>
            <a:r>
              <a:rPr lang="it-IT" sz="1800" b="1" dirty="0" smtClean="0"/>
              <a:t>Quali </a:t>
            </a:r>
            <a:r>
              <a:rPr lang="it-IT" sz="1800" b="1" dirty="0"/>
              <a:t>conseguenze per gli operatori scolastici che NON presentano la dichiarazione?</a:t>
            </a:r>
            <a:br>
              <a:rPr lang="it-IT" sz="1800" b="1" dirty="0"/>
            </a:br>
            <a:endParaRPr lang="it-IT" sz="1800" b="1" dirty="0"/>
          </a:p>
        </p:txBody>
      </p:sp>
      <p:sp>
        <p:nvSpPr>
          <p:cNvPr id="3" name="Segnaposto contenuto 2"/>
          <p:cNvSpPr>
            <a:spLocks noGrp="1"/>
          </p:cNvSpPr>
          <p:nvPr>
            <p:ph idx="1"/>
          </p:nvPr>
        </p:nvSpPr>
        <p:spPr>
          <a:xfrm>
            <a:off x="457200" y="1600200"/>
            <a:ext cx="8075613" cy="2405063"/>
          </a:xfrm>
        </p:spPr>
        <p:txBody>
          <a:bodyPr rtlCol="0">
            <a:normAutofit/>
          </a:bodyPr>
          <a:lstStyle/>
          <a:p>
            <a:pPr algn="ctr" fontAlgn="auto">
              <a:buFont typeface="Arial" pitchFamily="34" charset="0"/>
              <a:buNone/>
              <a:defRPr/>
            </a:pPr>
            <a:endParaRPr lang="it-IT" sz="1600" dirty="0" smtClean="0">
              <a:latin typeface="+mj-lt"/>
            </a:endParaRPr>
          </a:p>
          <a:p>
            <a:pPr algn="just" fontAlgn="auto">
              <a:buFont typeface="Arial" pitchFamily="34" charset="0"/>
              <a:buNone/>
              <a:defRPr/>
            </a:pPr>
            <a:endParaRPr lang="it-IT" sz="1800" dirty="0" smtClean="0">
              <a:latin typeface="+mj-lt"/>
            </a:endParaRPr>
          </a:p>
          <a:p>
            <a:pPr marL="285750" indent="-285750" algn="just" fontAlgn="auto">
              <a:buFontTx/>
              <a:buChar char="-"/>
              <a:defRPr/>
            </a:pPr>
            <a:r>
              <a:rPr lang="it-IT" sz="1800" dirty="0" smtClean="0">
                <a:latin typeface="+mj-lt"/>
              </a:rPr>
              <a:t>Al momento non definite dalla norma di legge e da normativa secondaria</a:t>
            </a:r>
          </a:p>
          <a:p>
            <a:pPr marL="285750" indent="-285750" algn="just" fontAlgn="auto">
              <a:buFontTx/>
              <a:buChar char="-"/>
              <a:defRPr/>
            </a:pPr>
            <a:r>
              <a:rPr lang="it-IT" sz="1800" dirty="0" smtClean="0">
                <a:latin typeface="+mj-lt"/>
              </a:rPr>
              <a:t>Responsabilità civile nel caso l’operatore scolastico non vaccinato determini «contagio» a scuola</a:t>
            </a:r>
            <a:endParaRPr lang="it-IT" sz="1600" i="1" dirty="0">
              <a:solidFill>
                <a:srgbClr val="FF0000"/>
              </a:solidFill>
              <a:latin typeface="+mj-lt"/>
            </a:endParaRPr>
          </a:p>
        </p:txBody>
      </p:sp>
      <p:sp>
        <p:nvSpPr>
          <p:cNvPr id="49155"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040148-1F8A-4EEE-A320-D33166276564}" type="slidenum">
              <a:rPr lang="it-IT">
                <a:cs typeface="Arial" charset="0"/>
              </a:rPr>
              <a:pPr fontAlgn="base">
                <a:spcBef>
                  <a:spcPct val="0"/>
                </a:spcBef>
                <a:spcAft>
                  <a:spcPct val="0"/>
                </a:spcAft>
              </a:pPr>
              <a:t>32</a:t>
            </a:fld>
            <a:endParaRPr lang="it-IT">
              <a:cs typeface="Arial" charset="0"/>
            </a:endParaRPr>
          </a:p>
        </p:txBody>
      </p:sp>
      <p:sp>
        <p:nvSpPr>
          <p:cNvPr id="49156" name="Segnaposto piè di pagina 4"/>
          <p:cNvSpPr>
            <a:spLocks noGrp="1"/>
          </p:cNvSpPr>
          <p:nvPr>
            <p:ph type="ftr" sz="quarter" idx="11"/>
          </p:nvPr>
        </p:nvSpPr>
        <p:spPr bwMode="auto">
          <a:xfrm>
            <a:off x="457200" y="6492875"/>
            <a:ext cx="41148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49157"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7715250" cy="900113"/>
          </a:xfrm>
          <a:ln w="12700">
            <a:solidFill>
              <a:schemeClr val="tx1"/>
            </a:solidFill>
          </a:ln>
        </p:spPr>
        <p:txBody>
          <a:bodyPr>
            <a:normAutofit fontScale="90000"/>
          </a:bodyPr>
          <a:lstStyle/>
          <a:p>
            <a:pPr fontAlgn="auto">
              <a:spcAft>
                <a:spcPts val="0"/>
              </a:spcAft>
              <a:defRPr/>
            </a:pPr>
            <a:r>
              <a:rPr lang="it-IT" sz="2400" b="1" dirty="0" smtClean="0"/>
              <a:t>Cosa cambia NELLA formazione delle SEZIONI DELL’INFANZIA per </a:t>
            </a:r>
            <a:r>
              <a:rPr lang="it-IT" sz="2400" b="1" dirty="0" err="1" smtClean="0"/>
              <a:t>l’a.s.</a:t>
            </a:r>
            <a:r>
              <a:rPr lang="it-IT" sz="2400" b="1" dirty="0" smtClean="0"/>
              <a:t> 2017/18? </a:t>
            </a:r>
            <a:r>
              <a:rPr lang="it-IT" sz="1000" b="1" dirty="0" smtClean="0"/>
              <a:t>(art.4 c.1)</a:t>
            </a:r>
            <a:endParaRPr lang="it-IT" sz="1000" b="1" dirty="0"/>
          </a:p>
        </p:txBody>
      </p:sp>
      <p:sp>
        <p:nvSpPr>
          <p:cNvPr id="3" name="Segnaposto contenuto 2"/>
          <p:cNvSpPr>
            <a:spLocks noGrp="1"/>
          </p:cNvSpPr>
          <p:nvPr>
            <p:ph idx="1"/>
          </p:nvPr>
        </p:nvSpPr>
        <p:spPr>
          <a:xfrm>
            <a:off x="457200" y="1268413"/>
            <a:ext cx="8291513" cy="4032250"/>
          </a:xfrm>
        </p:spPr>
        <p:txBody>
          <a:bodyPr rtlCol="0">
            <a:noAutofit/>
          </a:bodyPr>
          <a:lstStyle/>
          <a:p>
            <a:pPr fontAlgn="auto">
              <a:buFont typeface="Arial" pitchFamily="34" charset="0"/>
              <a:buNone/>
              <a:defRPr/>
            </a:pPr>
            <a:r>
              <a:rPr lang="it-IT" sz="1800" dirty="0" smtClean="0">
                <a:latin typeface="+mj-lt"/>
              </a:rPr>
              <a:t>La Nota del Capo Dipartimento 16 agosto 2017, </a:t>
            </a:r>
            <a:r>
              <a:rPr lang="it-IT" sz="1800" dirty="0" err="1" smtClean="0">
                <a:latin typeface="+mj-lt"/>
              </a:rPr>
              <a:t>prot</a:t>
            </a:r>
            <a:r>
              <a:rPr lang="it-IT" sz="1800" dirty="0" smtClean="0">
                <a:latin typeface="+mj-lt"/>
              </a:rPr>
              <a:t> 1622 fa riferimento alla SOLA formazione delle classi nella scuola dell’obbligo: </a:t>
            </a:r>
          </a:p>
          <a:p>
            <a:pPr algn="just" fontAlgn="auto">
              <a:buFont typeface="Arial" pitchFamily="34" charset="0"/>
              <a:buNone/>
              <a:defRPr/>
            </a:pPr>
            <a:r>
              <a:rPr lang="it-IT" sz="1800" i="1" dirty="0" smtClean="0">
                <a:latin typeface="+mj-lt"/>
              </a:rPr>
              <a:t>«Per l'anno scolastico 2017/2018 per le classi della scuola primaria, secondaria di primo e di secondo grado, tenuto conto che la documentazione comprovante gli adempimenti vaccinali può essere presentata entro il 31 ottobre 2017 e, quindi successivamente alla formazione delle classi, non può trovare applicazione la presente disposizione normativa </a:t>
            </a:r>
            <a:r>
              <a:rPr lang="it-IT" sz="1800" dirty="0"/>
              <a:t>)</a:t>
            </a:r>
            <a:r>
              <a:rPr lang="it-IT" sz="1800" i="1" dirty="0"/>
              <a:t>.»</a:t>
            </a:r>
          </a:p>
          <a:p>
            <a:pPr algn="just" fontAlgn="auto">
              <a:buFont typeface="Arial" pitchFamily="34" charset="0"/>
              <a:buNone/>
              <a:defRPr/>
            </a:pPr>
            <a:r>
              <a:rPr lang="it-IT" sz="1800" dirty="0" smtClean="0"/>
              <a:t>(l’art. 4 c. 1 prevede entro il 31 ottobre di ogni anno la  comunicazione all’ASL delle classi in cui siano presenti più di due minori non vaccinati)</a:t>
            </a:r>
            <a:endParaRPr lang="it-IT" sz="1800" i="1" dirty="0">
              <a:solidFill>
                <a:srgbClr val="FF0000"/>
              </a:solidFill>
              <a:latin typeface="+mj-lt"/>
            </a:endParaRPr>
          </a:p>
        </p:txBody>
      </p:sp>
      <p:sp>
        <p:nvSpPr>
          <p:cNvPr id="50179"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06DD4B-0700-450D-A53A-CD62C4F25163}" type="slidenum">
              <a:rPr lang="it-IT">
                <a:cs typeface="Arial" charset="0"/>
              </a:rPr>
              <a:pPr fontAlgn="base">
                <a:spcBef>
                  <a:spcPct val="0"/>
                </a:spcBef>
                <a:spcAft>
                  <a:spcPct val="0"/>
                </a:spcAft>
              </a:pPr>
              <a:t>33</a:t>
            </a:fld>
            <a:endParaRPr lang="it-IT">
              <a:cs typeface="Arial" charset="0"/>
            </a:endParaRPr>
          </a:p>
        </p:txBody>
      </p:sp>
      <p:sp>
        <p:nvSpPr>
          <p:cNvPr id="50180" name="Segnaposto piè di pagina 4"/>
          <p:cNvSpPr>
            <a:spLocks noGrp="1"/>
          </p:cNvSpPr>
          <p:nvPr>
            <p:ph type="ftr" sz="quarter" idx="11"/>
          </p:nvPr>
        </p:nvSpPr>
        <p:spPr bwMode="auto">
          <a:xfrm>
            <a:off x="457200" y="6492875"/>
            <a:ext cx="38989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50181"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813"/>
            <a:ext cx="8291513" cy="1119187"/>
          </a:xfrm>
          <a:ln w="12700">
            <a:solidFill>
              <a:schemeClr val="tx1"/>
            </a:solidFill>
          </a:ln>
        </p:spPr>
        <p:txBody>
          <a:bodyPr/>
          <a:lstStyle/>
          <a:p>
            <a:pPr fontAlgn="auto">
              <a:spcAft>
                <a:spcPts val="0"/>
              </a:spcAft>
              <a:defRPr/>
            </a:pPr>
            <a:r>
              <a:rPr lang="it-IT" sz="2400" dirty="0" smtClean="0"/>
              <a:t>ALLA VOSTRA VALUTAZIONE DISCREZIONALE, UN CONSIGLIO</a:t>
            </a:r>
            <a:endParaRPr lang="it-IT" sz="2400" dirty="0"/>
          </a:p>
        </p:txBody>
      </p:sp>
      <p:sp>
        <p:nvSpPr>
          <p:cNvPr id="3" name="Segnaposto contenuto 2"/>
          <p:cNvSpPr>
            <a:spLocks noGrp="1"/>
          </p:cNvSpPr>
          <p:nvPr>
            <p:ph idx="1"/>
          </p:nvPr>
        </p:nvSpPr>
        <p:spPr>
          <a:xfrm>
            <a:off x="468313" y="2205038"/>
            <a:ext cx="8218487" cy="2952750"/>
          </a:xfrm>
        </p:spPr>
        <p:txBody>
          <a:bodyPr rtlCol="0">
            <a:noAutofit/>
          </a:bodyPr>
          <a:lstStyle/>
          <a:p>
            <a:pPr fontAlgn="auto">
              <a:buFont typeface="Arial" pitchFamily="34" charset="0"/>
              <a:buNone/>
              <a:defRPr/>
            </a:pPr>
            <a:r>
              <a:rPr lang="it-IT" sz="1800" dirty="0" smtClean="0">
                <a:latin typeface="+mj-lt"/>
              </a:rPr>
              <a:t>Può essere utile rivolgere i quesiti in maniera unitaria </a:t>
            </a:r>
          </a:p>
          <a:p>
            <a:pPr fontAlgn="auto">
              <a:buFont typeface="Arial" pitchFamily="34" charset="0"/>
              <a:buNone/>
              <a:defRPr/>
            </a:pPr>
            <a:r>
              <a:rPr lang="it-IT" sz="1800" dirty="0" smtClean="0">
                <a:latin typeface="+mj-lt"/>
              </a:rPr>
              <a:t>Potrebbe risultare poco proficuo scrivere come singole istituzioni scolastiche ai contatti MIUR e Ministero della Salute.</a:t>
            </a:r>
          </a:p>
          <a:p>
            <a:pPr fontAlgn="auto">
              <a:buFont typeface="Arial" pitchFamily="34" charset="0"/>
              <a:buNone/>
              <a:defRPr/>
            </a:pPr>
            <a:r>
              <a:rPr lang="it-IT" sz="1800" dirty="0" smtClean="0">
                <a:latin typeface="+mj-lt"/>
              </a:rPr>
              <a:t>Questo Ufficio Scolastico, in raccordo con la Regione, è a disposizione per chiarimenti.</a:t>
            </a:r>
          </a:p>
          <a:p>
            <a:pPr fontAlgn="auto">
              <a:buFont typeface="Arial" pitchFamily="34" charset="0"/>
              <a:buNone/>
              <a:defRPr/>
            </a:pPr>
            <a:r>
              <a:rPr lang="it-IT" sz="1800" b="0" dirty="0" smtClean="0">
                <a:cs typeface="Arial" panose="020B0604020202020204" pitchFamily="34" charset="0"/>
              </a:rPr>
              <a:t>I Dirigenti Scolastici, i</a:t>
            </a:r>
            <a:r>
              <a:rPr lang="it-IT" sz="1800" b="0" dirty="0" smtClean="0">
                <a:latin typeface="+mj-lt"/>
              </a:rPr>
              <a:t> </a:t>
            </a:r>
            <a:r>
              <a:rPr lang="it-IT" sz="1800" b="0" dirty="0" smtClean="0"/>
              <a:t>Rappresentanti </a:t>
            </a:r>
            <a:r>
              <a:rPr lang="it-IT" sz="1800" b="0" dirty="0"/>
              <a:t>delle </a:t>
            </a:r>
            <a:r>
              <a:rPr lang="it-IT" sz="1800" b="0" dirty="0" smtClean="0"/>
              <a:t>Federazioni e </a:t>
            </a:r>
            <a:r>
              <a:rPr lang="it-IT" sz="1800" b="0" dirty="0"/>
              <a:t>degli Enti </a:t>
            </a:r>
            <a:r>
              <a:rPr lang="it-IT" sz="1800" b="0" dirty="0" smtClean="0"/>
              <a:t>Gestori possono scrivere per ogni utile chiarimento CONCERNENTE I SOLI  ADEMPIMENTI DELLE SCUOLE all’indirizzo mail </a:t>
            </a:r>
            <a:r>
              <a:rPr lang="it-IT" sz="1800" b="0" dirty="0" smtClean="0">
                <a:hlinkClick r:id="rId2"/>
              </a:rPr>
              <a:t>uff3@g.istruzioneer.it</a:t>
            </a:r>
            <a:r>
              <a:rPr lang="it-IT" sz="1800" b="0" dirty="0" smtClean="0"/>
              <a:t> –Dirigente Ufficio III Chiara </a:t>
            </a:r>
            <a:r>
              <a:rPr lang="it-IT" sz="1800" b="0" dirty="0" err="1" smtClean="0"/>
              <a:t>Brescianini</a:t>
            </a:r>
            <a:endParaRPr lang="it-IT" sz="1800" b="0" dirty="0" smtClean="0">
              <a:latin typeface="+mj-lt"/>
            </a:endParaRPr>
          </a:p>
        </p:txBody>
      </p:sp>
      <p:sp>
        <p:nvSpPr>
          <p:cNvPr id="5120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57B09E-5C93-4BB2-A3A5-7830CC9924E6}" type="slidenum">
              <a:rPr lang="it-IT">
                <a:cs typeface="Arial" charset="0"/>
              </a:rPr>
              <a:pPr fontAlgn="base">
                <a:spcBef>
                  <a:spcPct val="0"/>
                </a:spcBef>
                <a:spcAft>
                  <a:spcPct val="0"/>
                </a:spcAft>
              </a:pPr>
              <a:t>34</a:t>
            </a:fld>
            <a:endParaRPr lang="it-IT">
              <a:cs typeface="Arial" charset="0"/>
            </a:endParaRPr>
          </a:p>
        </p:txBody>
      </p:sp>
      <p:sp>
        <p:nvSpPr>
          <p:cNvPr id="51204" name="Segnaposto piè di pagina 4"/>
          <p:cNvSpPr>
            <a:spLocks noGrp="1"/>
          </p:cNvSpPr>
          <p:nvPr>
            <p:ph type="ftr" sz="quarter" idx="11"/>
          </p:nvPr>
        </p:nvSpPr>
        <p:spPr bwMode="auto">
          <a:xfrm>
            <a:off x="457200" y="6492875"/>
            <a:ext cx="43307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51205"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asellaDiTesto 4"/>
          <p:cNvSpPr txBox="1">
            <a:spLocks noChangeArrowheads="1"/>
          </p:cNvSpPr>
          <p:nvPr/>
        </p:nvSpPr>
        <p:spPr bwMode="auto">
          <a:xfrm>
            <a:off x="1116013" y="2205038"/>
            <a:ext cx="6480175" cy="3416300"/>
          </a:xfrm>
          <a:prstGeom prst="rect">
            <a:avLst/>
          </a:prstGeom>
          <a:noFill/>
          <a:ln w="9525">
            <a:noFill/>
            <a:miter lim="800000"/>
            <a:headEnd/>
            <a:tailEnd/>
          </a:ln>
        </p:spPr>
        <p:txBody>
          <a:bodyPr>
            <a:spAutoFit/>
          </a:bodyPr>
          <a:lstStyle/>
          <a:p>
            <a:pPr algn="ctr"/>
            <a:r>
              <a:rPr lang="it-IT" b="1" i="1"/>
              <a:t>«Vietato lamentarsi.</a:t>
            </a:r>
          </a:p>
          <a:p>
            <a:pPr algn="ctr"/>
            <a:r>
              <a:rPr lang="it-IT" b="1" i="1"/>
              <a:t>I trasgressori sono soggetti da una sindrome da vittimismo con conseguente abbassamento del tono dell’umore e della capacità di risolvere i problemi.</a:t>
            </a:r>
          </a:p>
          <a:p>
            <a:pPr algn="ctr"/>
            <a:endParaRPr lang="it-IT" b="1" i="1"/>
          </a:p>
          <a:p>
            <a:pPr algn="ctr"/>
            <a:r>
              <a:rPr lang="it-IT" b="1" i="1"/>
              <a:t>La sanzione è raddoppiata qualora la violazione sia commessa in presenza di bambini. </a:t>
            </a:r>
          </a:p>
          <a:p>
            <a:pPr algn="ctr"/>
            <a:endParaRPr lang="it-IT" b="1" i="1"/>
          </a:p>
          <a:p>
            <a:pPr algn="ctr"/>
            <a:r>
              <a:rPr lang="it-IT" b="1" i="1"/>
              <a:t>Per diventare il meglio di sé bisogna concentrarsi sulle proprie potenzialità e non sui propri limiti quindi: smettila di lamentarti e agisci per cambiare in meglio la tua vita».</a:t>
            </a:r>
          </a:p>
          <a:p>
            <a:endParaRPr lang="it-IT"/>
          </a:p>
        </p:txBody>
      </p:sp>
      <p:sp>
        <p:nvSpPr>
          <p:cNvPr id="52226" name="CasellaDiTesto 5"/>
          <p:cNvSpPr txBox="1">
            <a:spLocks noChangeArrowheads="1"/>
          </p:cNvSpPr>
          <p:nvPr/>
        </p:nvSpPr>
        <p:spPr bwMode="auto">
          <a:xfrm>
            <a:off x="33338" y="452438"/>
            <a:ext cx="4391025" cy="1570037"/>
          </a:xfrm>
          <a:prstGeom prst="rect">
            <a:avLst/>
          </a:prstGeom>
          <a:noFill/>
          <a:ln w="9525">
            <a:noFill/>
            <a:miter lim="800000"/>
            <a:headEnd/>
            <a:tailEnd/>
          </a:ln>
        </p:spPr>
        <p:txBody>
          <a:bodyPr>
            <a:spAutoFit/>
          </a:bodyPr>
          <a:lstStyle/>
          <a:p>
            <a:r>
              <a:rPr lang="it-IT" sz="2400" b="1" i="1"/>
              <a:t>In luglio Papa Francesco ha fatto affiggere sulla porta del suo appartamento un cartello di divieto</a:t>
            </a:r>
          </a:p>
        </p:txBody>
      </p:sp>
      <p:sp>
        <p:nvSpPr>
          <p:cNvPr id="52227" name="Segnaposto numero diapositiva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D0E256-2F18-48CF-B325-B0BDE6387270}" type="slidenum">
              <a:rPr lang="it-IT">
                <a:cs typeface="Arial" charset="0"/>
              </a:rPr>
              <a:pPr fontAlgn="base">
                <a:spcBef>
                  <a:spcPct val="0"/>
                </a:spcBef>
                <a:spcAft>
                  <a:spcPct val="0"/>
                </a:spcAft>
              </a:pPr>
              <a:t>35</a:t>
            </a:fld>
            <a:endParaRPr lang="it-IT">
              <a:cs typeface="Arial" charset="0"/>
            </a:endParaRPr>
          </a:p>
        </p:txBody>
      </p:sp>
      <p:sp>
        <p:nvSpPr>
          <p:cNvPr id="52228" name="Segnaposto piè di pagina 2"/>
          <p:cNvSpPr>
            <a:spLocks noGrp="1"/>
          </p:cNvSpPr>
          <p:nvPr>
            <p:ph type="ftr" sz="quarter" idx="11"/>
          </p:nvPr>
        </p:nvSpPr>
        <p:spPr bwMode="auto">
          <a:xfrm>
            <a:off x="457200" y="6492875"/>
            <a:ext cx="39671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52229"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pic>
        <p:nvPicPr>
          <p:cNvPr id="52230" name="Picture 2" descr="Risultati immagini per immagine divieto accesso"/>
          <p:cNvPicPr>
            <a:picLocks noChangeAspect="1" noChangeArrowheads="1"/>
          </p:cNvPicPr>
          <p:nvPr/>
        </p:nvPicPr>
        <p:blipFill>
          <a:blip r:embed="rId2"/>
          <a:srcRect/>
          <a:stretch>
            <a:fillRect/>
          </a:stretch>
        </p:blipFill>
        <p:spPr bwMode="auto">
          <a:xfrm>
            <a:off x="5589588" y="198438"/>
            <a:ext cx="2006600" cy="2006600"/>
          </a:xfrm>
          <a:prstGeom prst="rect">
            <a:avLst/>
          </a:prstGeom>
          <a:noFill/>
          <a:ln w="9525">
            <a:noFill/>
            <a:miter lim="800000"/>
            <a:headEnd/>
            <a:tailEnd/>
          </a:ln>
        </p:spPr>
      </p:pic>
      <p:sp>
        <p:nvSpPr>
          <p:cNvPr id="52232" name="CasellaDiTesto 6"/>
          <p:cNvSpPr txBox="1">
            <a:spLocks noChangeArrowheads="1"/>
          </p:cNvSpPr>
          <p:nvPr/>
        </p:nvSpPr>
        <p:spPr bwMode="auto">
          <a:xfrm>
            <a:off x="4787900" y="5734050"/>
            <a:ext cx="3527425" cy="274638"/>
          </a:xfrm>
          <a:prstGeom prst="rect">
            <a:avLst/>
          </a:prstGeom>
          <a:noFill/>
          <a:ln w="9525">
            <a:noFill/>
            <a:miter lim="800000"/>
            <a:headEnd/>
            <a:tailEnd/>
          </a:ln>
        </p:spPr>
        <p:txBody>
          <a:bodyPr>
            <a:spAutoFit/>
          </a:bodyPr>
          <a:lstStyle/>
          <a:p>
            <a:r>
              <a:rPr lang="it-IT" sz="1200" i="1"/>
              <a:t>Il  cartello è un’invenzione del dott. Salvo Noè</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asellaDiTesto 4"/>
          <p:cNvSpPr txBox="1">
            <a:spLocks noChangeArrowheads="1"/>
          </p:cNvSpPr>
          <p:nvPr/>
        </p:nvSpPr>
        <p:spPr bwMode="auto">
          <a:xfrm>
            <a:off x="179388" y="1412875"/>
            <a:ext cx="8424862" cy="3940175"/>
          </a:xfrm>
          <a:prstGeom prst="rect">
            <a:avLst/>
          </a:prstGeom>
          <a:noFill/>
          <a:ln w="9525">
            <a:noFill/>
            <a:miter lim="800000"/>
            <a:headEnd/>
            <a:tailEnd/>
          </a:ln>
        </p:spPr>
        <p:txBody>
          <a:bodyPr>
            <a:spAutoFit/>
          </a:bodyPr>
          <a:lstStyle/>
          <a:p>
            <a:pPr algn="ctr"/>
            <a:r>
              <a:rPr lang="it-IT" sz="4000" b="1" i="1"/>
              <a:t>Disclaimer </a:t>
            </a:r>
          </a:p>
          <a:p>
            <a:pPr algn="ctr"/>
            <a:endParaRPr lang="it-IT" sz="3000" b="1" i="1"/>
          </a:p>
          <a:p>
            <a:pPr algn="ctr"/>
            <a:r>
              <a:rPr lang="it-IT" sz="3000" b="1" i="1"/>
              <a:t>Queste diapositive sono state create per la conferenza di servizio del 31 agosto 2017.</a:t>
            </a:r>
          </a:p>
          <a:p>
            <a:pPr algn="ctr"/>
            <a:r>
              <a:rPr lang="it-IT" sz="3000" b="1" i="1"/>
              <a:t>Non sono di conseguenza una trattazione esaustiva sull’argomento e non possono altresì essere diffuse, riprodotte o citate al di fuori di questo contesto.</a:t>
            </a:r>
          </a:p>
        </p:txBody>
      </p:sp>
      <p:sp>
        <p:nvSpPr>
          <p:cNvPr id="53250" name="Segnaposto numero diapositiva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6470BD-D158-4270-B21B-A628F1524640}" type="slidenum">
              <a:rPr lang="it-IT">
                <a:cs typeface="Arial" charset="0"/>
              </a:rPr>
              <a:pPr fontAlgn="base">
                <a:spcBef>
                  <a:spcPct val="0"/>
                </a:spcBef>
                <a:spcAft>
                  <a:spcPct val="0"/>
                </a:spcAft>
              </a:pPr>
              <a:t>36</a:t>
            </a:fld>
            <a:endParaRPr lang="it-IT">
              <a:cs typeface="Arial" charset="0"/>
            </a:endParaRPr>
          </a:p>
        </p:txBody>
      </p:sp>
      <p:sp>
        <p:nvSpPr>
          <p:cNvPr id="53251" name="Segnaposto piè di pagina 2"/>
          <p:cNvSpPr>
            <a:spLocks noGrp="1"/>
          </p:cNvSpPr>
          <p:nvPr>
            <p:ph type="ftr" sz="quarter" idx="11"/>
          </p:nvPr>
        </p:nvSpPr>
        <p:spPr bwMode="auto">
          <a:xfrm>
            <a:off x="457200" y="6492875"/>
            <a:ext cx="39671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53252" name="Segnaposto data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18488" cy="1371600"/>
          </a:xfrm>
          <a:ln>
            <a:solidFill>
              <a:schemeClr val="tx1"/>
            </a:solidFill>
          </a:ln>
        </p:spPr>
        <p:txBody>
          <a:bodyPr>
            <a:noAutofit/>
          </a:bodyPr>
          <a:lstStyle/>
          <a:p>
            <a:pPr fontAlgn="auto">
              <a:spcAft>
                <a:spcPts val="0"/>
              </a:spcAft>
              <a:defRPr/>
            </a:pPr>
            <a:r>
              <a:rPr lang="it-IT" sz="2800" b="1" dirty="0">
                <a:solidFill>
                  <a:srgbClr val="FF0000"/>
                </a:solidFill>
              </a:rPr>
              <a:t>le scuole dell’infanzia Quali </a:t>
            </a:r>
            <a:r>
              <a:rPr lang="it-IT" sz="2800" b="1" dirty="0" smtClean="0">
                <a:solidFill>
                  <a:srgbClr val="FF0000"/>
                </a:solidFill>
              </a:rPr>
              <a:t>documenti DOVRANNO </a:t>
            </a:r>
            <a:r>
              <a:rPr lang="it-IT" sz="2800" b="1" dirty="0" err="1" smtClean="0">
                <a:solidFill>
                  <a:srgbClr val="FF0000"/>
                </a:solidFill>
              </a:rPr>
              <a:t>riceverE</a:t>
            </a:r>
            <a:r>
              <a:rPr lang="it-IT" sz="2800" b="1" dirty="0" smtClean="0">
                <a:solidFill>
                  <a:srgbClr val="FF0000"/>
                </a:solidFill>
              </a:rPr>
              <a:t> </a:t>
            </a:r>
            <a:r>
              <a:rPr lang="it-IT" sz="2800" b="1" u="sng" dirty="0" smtClean="0">
                <a:solidFill>
                  <a:srgbClr val="FF0000"/>
                </a:solidFill>
              </a:rPr>
              <a:t>entro </a:t>
            </a:r>
            <a:r>
              <a:rPr lang="it-IT" sz="2800" b="1" u="sng" dirty="0">
                <a:solidFill>
                  <a:srgbClr val="FF0000"/>
                </a:solidFill>
              </a:rPr>
              <a:t>il 10 settembre </a:t>
            </a:r>
            <a:r>
              <a:rPr lang="it-IT" sz="2800" b="1" u="sng" dirty="0" smtClean="0">
                <a:solidFill>
                  <a:srgbClr val="FF0000"/>
                </a:solidFill>
              </a:rPr>
              <a:t>2017 </a:t>
            </a:r>
            <a:r>
              <a:rPr lang="it-IT" sz="2800" b="1" dirty="0" smtClean="0">
                <a:solidFill>
                  <a:srgbClr val="FF0000"/>
                </a:solidFill>
              </a:rPr>
              <a:t>? </a:t>
            </a:r>
            <a:r>
              <a:rPr lang="it-IT" sz="1100" dirty="0">
                <a:solidFill>
                  <a:srgbClr val="FF0000"/>
                </a:solidFill>
              </a:rPr>
              <a:t>(art.3 </a:t>
            </a:r>
            <a:r>
              <a:rPr lang="it-IT" sz="1100" dirty="0" smtClean="0">
                <a:solidFill>
                  <a:srgbClr val="FF0000"/>
                </a:solidFill>
              </a:rPr>
              <a:t>c.1 + ART.5 C.1)</a:t>
            </a:r>
            <a:endParaRPr lang="it-IT" sz="1100" dirty="0">
              <a:solidFill>
                <a:srgbClr val="FF0000"/>
              </a:solidFill>
            </a:endParaRPr>
          </a:p>
        </p:txBody>
      </p:sp>
      <p:sp>
        <p:nvSpPr>
          <p:cNvPr id="3" name="Segnaposto contenuto 2"/>
          <p:cNvSpPr>
            <a:spLocks noGrp="1"/>
          </p:cNvSpPr>
          <p:nvPr>
            <p:ph idx="1"/>
          </p:nvPr>
        </p:nvSpPr>
        <p:spPr>
          <a:xfrm>
            <a:off x="457200" y="1600200"/>
            <a:ext cx="8229600" cy="4492625"/>
          </a:xfrm>
        </p:spPr>
        <p:txBody>
          <a:bodyPr rtlCol="0">
            <a:noAutofit/>
          </a:bodyPr>
          <a:lstStyle/>
          <a:p>
            <a:pPr marL="514350" indent="-514350" fontAlgn="auto">
              <a:spcBef>
                <a:spcPts val="0"/>
              </a:spcBef>
              <a:buFont typeface="+mj-lt"/>
              <a:buAutoNum type="arabicPeriod"/>
              <a:defRPr/>
            </a:pPr>
            <a:r>
              <a:rPr lang="it-IT" sz="2400" dirty="0" smtClean="0"/>
              <a:t>Idonea </a:t>
            </a:r>
            <a:r>
              <a:rPr lang="it-IT" sz="2400" dirty="0"/>
              <a:t>documentazione comprovante l'effettuazione delle vaccinazioni obbligatorie previste dalla legge in base </a:t>
            </a:r>
            <a:r>
              <a:rPr lang="it-IT" sz="2400" dirty="0" smtClean="0"/>
              <a:t>all’età</a:t>
            </a:r>
          </a:p>
          <a:p>
            <a:pPr marL="514350" indent="-514350" fontAlgn="auto">
              <a:spcBef>
                <a:spcPts val="0"/>
              </a:spcBef>
              <a:buFont typeface="+mj-lt"/>
              <a:buAutoNum type="arabicPeriod"/>
              <a:defRPr/>
            </a:pPr>
            <a:r>
              <a:rPr lang="it-IT" sz="2400" dirty="0" smtClean="0"/>
              <a:t>Idonea </a:t>
            </a:r>
            <a:r>
              <a:rPr lang="it-IT" sz="2400" dirty="0"/>
              <a:t>documentazione comprovante l’esonero, l'omissione o il differimento delle vaccinazioni </a:t>
            </a:r>
            <a:r>
              <a:rPr lang="it-IT" sz="2400" dirty="0" smtClean="0"/>
              <a:t>obbligatorie</a:t>
            </a:r>
          </a:p>
          <a:p>
            <a:pPr marL="514350" indent="-514350" fontAlgn="auto">
              <a:spcBef>
                <a:spcPts val="0"/>
              </a:spcBef>
              <a:buFont typeface="+mj-lt"/>
              <a:buAutoNum type="arabicPeriod"/>
              <a:defRPr/>
            </a:pPr>
            <a:r>
              <a:rPr lang="it-IT" sz="2400" dirty="0" smtClean="0"/>
              <a:t>Formale </a:t>
            </a:r>
            <a:r>
              <a:rPr lang="it-IT" sz="2400" dirty="0"/>
              <a:t>richiesta di vaccinazione </a:t>
            </a:r>
            <a:r>
              <a:rPr lang="it-IT" sz="2400" dirty="0" smtClean="0"/>
              <a:t>o </a:t>
            </a:r>
            <a:r>
              <a:rPr lang="it-IT" sz="2400" dirty="0"/>
              <a:t>prenotazione di appuntamento all'azienda sanitaria locale territorialmente </a:t>
            </a:r>
            <a:r>
              <a:rPr lang="it-IT" sz="2400" dirty="0" smtClean="0"/>
              <a:t>competente</a:t>
            </a:r>
          </a:p>
          <a:p>
            <a:pPr marL="514350" indent="-514350" fontAlgn="auto">
              <a:spcBef>
                <a:spcPts val="0"/>
              </a:spcBef>
              <a:buFont typeface="+mj-lt"/>
              <a:buAutoNum type="arabicPeriod"/>
              <a:defRPr/>
            </a:pPr>
            <a:r>
              <a:rPr lang="it-IT" sz="2400" dirty="0" smtClean="0"/>
              <a:t>Dichiarazione sostitutiva di atto di notorietà resa </a:t>
            </a:r>
            <a:r>
              <a:rPr lang="it-IT" sz="2400" dirty="0"/>
              <a:t>ai sensi </a:t>
            </a:r>
            <a:r>
              <a:rPr lang="it-IT" sz="2400" dirty="0" smtClean="0"/>
              <a:t>D.P.R</a:t>
            </a:r>
            <a:r>
              <a:rPr lang="it-IT" sz="2400" dirty="0"/>
              <a:t>. 28 dicembre 2000, n. </a:t>
            </a:r>
            <a:r>
              <a:rPr lang="it-IT" sz="2400" dirty="0" smtClean="0"/>
              <a:t>445</a:t>
            </a:r>
          </a:p>
          <a:p>
            <a:pPr fontAlgn="auto">
              <a:spcBef>
                <a:spcPts val="0"/>
              </a:spcBef>
              <a:buFont typeface="Arial" pitchFamily="34" charset="0"/>
              <a:buNone/>
              <a:defRPr/>
            </a:pPr>
            <a:r>
              <a:rPr lang="it-IT" sz="2400" dirty="0" smtClean="0"/>
              <a:t>						Nel dettaglio</a:t>
            </a:r>
            <a:r>
              <a:rPr lang="it-IT" sz="2400" dirty="0" smtClean="0">
                <a:sym typeface="Wingdings" panose="05000000000000000000" pitchFamily="2" charset="2"/>
              </a:rPr>
              <a:t> </a:t>
            </a:r>
            <a:endParaRPr lang="it-IT" sz="2400" dirty="0"/>
          </a:p>
          <a:p>
            <a:pPr>
              <a:spcBef>
                <a:spcPts val="0"/>
              </a:spcBef>
              <a:buFont typeface="Arial" pitchFamily="34" charset="0"/>
              <a:buNone/>
              <a:defRPr/>
            </a:pPr>
            <a:endParaRPr lang="it-IT" sz="2400" dirty="0" smtClean="0">
              <a:solidFill>
                <a:schemeClr val="tx1">
                  <a:lumMod val="65000"/>
                  <a:lumOff val="35000"/>
                </a:schemeClr>
              </a:solidFill>
            </a:endParaRPr>
          </a:p>
        </p:txBody>
      </p:sp>
      <p:sp>
        <p:nvSpPr>
          <p:cNvPr id="17411"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F33C7A-CA32-4F85-9EB4-D16F35E2D7DC}" type="slidenum">
              <a:rPr lang="it-IT">
                <a:cs typeface="Arial" charset="0"/>
              </a:rPr>
              <a:pPr fontAlgn="base">
                <a:spcBef>
                  <a:spcPct val="0"/>
                </a:spcBef>
                <a:spcAft>
                  <a:spcPct val="0"/>
                </a:spcAft>
              </a:pPr>
              <a:t>4</a:t>
            </a:fld>
            <a:endParaRPr lang="it-IT">
              <a:cs typeface="Arial" charset="0"/>
            </a:endParaRPr>
          </a:p>
        </p:txBody>
      </p:sp>
      <p:sp>
        <p:nvSpPr>
          <p:cNvPr id="17412" name="Segnaposto piè di pagina 4"/>
          <p:cNvSpPr>
            <a:spLocks noGrp="1"/>
          </p:cNvSpPr>
          <p:nvPr>
            <p:ph type="ftr" sz="quarter" idx="11"/>
          </p:nvPr>
        </p:nvSpPr>
        <p:spPr bwMode="auto">
          <a:xfrm>
            <a:off x="457200" y="6492875"/>
            <a:ext cx="41148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17413"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23850" y="476250"/>
            <a:ext cx="8445500" cy="1143000"/>
          </a:xfrm>
          <a:ln w="12700">
            <a:solidFill>
              <a:schemeClr val="tx1"/>
            </a:solidFill>
          </a:ln>
        </p:spPr>
        <p:txBody>
          <a:bodyPr>
            <a:normAutofit fontScale="90000"/>
          </a:bodyPr>
          <a:lstStyle/>
          <a:p>
            <a:pPr fontAlgn="auto">
              <a:spcAft>
                <a:spcPts val="0"/>
              </a:spcAft>
              <a:defRPr/>
            </a:pPr>
            <a:r>
              <a:rPr lang="it-IT" sz="2000" b="1" dirty="0" smtClean="0"/>
              <a:t>1. Idonea </a:t>
            </a:r>
            <a:r>
              <a:rPr lang="it-IT" sz="2000" b="1" dirty="0"/>
              <a:t>documentazione comprovante </a:t>
            </a:r>
            <a:r>
              <a:rPr lang="it-IT" sz="2000" b="1" dirty="0" smtClean="0"/>
              <a:t>l‘ effettuazione </a:t>
            </a:r>
            <a:r>
              <a:rPr lang="it-IT" sz="2000" b="1" dirty="0"/>
              <a:t>delle vaccinazioni obbligatorie previste dalla legge in base </a:t>
            </a:r>
            <a:r>
              <a:rPr lang="it-IT" sz="2000" b="1" dirty="0" smtClean="0"/>
              <a:t>all’età </a:t>
            </a:r>
            <a:r>
              <a:rPr lang="it-IT" sz="1100" b="1" dirty="0" smtClean="0"/>
              <a:t>(Nota </a:t>
            </a:r>
            <a:r>
              <a:rPr lang="it-IT" sz="1100" b="1" dirty="0" err="1" smtClean="0"/>
              <a:t>Miur</a:t>
            </a:r>
            <a:r>
              <a:rPr lang="it-IT" sz="1100" b="1" dirty="0" smtClean="0"/>
              <a:t>. 16 agosto 2017 n. 1622)</a:t>
            </a:r>
            <a:r>
              <a:rPr lang="it-IT" sz="2000" b="1" dirty="0" smtClean="0"/>
              <a:t> </a:t>
            </a:r>
            <a:endParaRPr lang="it-IT" sz="2000" b="1" dirty="0"/>
          </a:p>
        </p:txBody>
      </p:sp>
      <p:sp>
        <p:nvSpPr>
          <p:cNvPr id="3" name="Segnaposto contenuto 2"/>
          <p:cNvSpPr>
            <a:spLocks noGrp="1"/>
          </p:cNvSpPr>
          <p:nvPr>
            <p:ph idx="1"/>
          </p:nvPr>
        </p:nvSpPr>
        <p:spPr>
          <a:xfrm>
            <a:off x="457200" y="1916113"/>
            <a:ext cx="8229600" cy="4105275"/>
          </a:xfrm>
        </p:spPr>
        <p:txBody>
          <a:bodyPr rtlCol="0">
            <a:noAutofit/>
          </a:bodyPr>
          <a:lstStyle/>
          <a:p>
            <a:pPr>
              <a:spcBef>
                <a:spcPts val="0"/>
              </a:spcBef>
              <a:buFont typeface="Calibri" panose="020F0502020204030204" pitchFamily="34" charset="0"/>
              <a:buChar char="⁻"/>
              <a:defRPr/>
            </a:pPr>
            <a:r>
              <a:rPr lang="it-IT" dirty="0"/>
              <a:t>  attestazione delle vaccinazioni effettuate, rilasciata dall’ASL</a:t>
            </a:r>
            <a:r>
              <a:rPr lang="it-IT" dirty="0" smtClean="0"/>
              <a:t>;</a:t>
            </a:r>
          </a:p>
          <a:p>
            <a:pPr algn="ctr">
              <a:spcBef>
                <a:spcPts val="0"/>
              </a:spcBef>
              <a:buFont typeface="Arial" pitchFamily="34" charset="0"/>
              <a:buNone/>
              <a:defRPr/>
            </a:pPr>
            <a:r>
              <a:rPr lang="it-IT" dirty="0" smtClean="0"/>
              <a:t>OPPURE</a:t>
            </a:r>
            <a:endParaRPr lang="it-IT" dirty="0"/>
          </a:p>
          <a:p>
            <a:pPr>
              <a:spcBef>
                <a:spcPts val="0"/>
              </a:spcBef>
              <a:buFont typeface="Calibri" panose="020F0502020204030204" pitchFamily="34" charset="0"/>
              <a:buChar char="⁻"/>
              <a:defRPr/>
            </a:pPr>
            <a:r>
              <a:rPr lang="it-IT" dirty="0" smtClean="0">
                <a:solidFill>
                  <a:schemeClr val="tx1">
                    <a:lumMod val="50000"/>
                    <a:lumOff val="50000"/>
                  </a:schemeClr>
                </a:solidFill>
              </a:rPr>
              <a:t> </a:t>
            </a:r>
            <a:r>
              <a:rPr lang="it-IT" dirty="0" smtClean="0"/>
              <a:t>certificato </a:t>
            </a:r>
            <a:r>
              <a:rPr lang="it-IT" dirty="0"/>
              <a:t>vaccinale rilasciato dall’ASL</a:t>
            </a:r>
            <a:endParaRPr lang="it-IT" dirty="0">
              <a:solidFill>
                <a:srgbClr val="FFC000"/>
              </a:solidFill>
            </a:endParaRPr>
          </a:p>
          <a:p>
            <a:pPr algn="ctr">
              <a:spcBef>
                <a:spcPts val="0"/>
              </a:spcBef>
              <a:buFont typeface="Arial" pitchFamily="34" charset="0"/>
              <a:buNone/>
              <a:defRPr/>
            </a:pPr>
            <a:r>
              <a:rPr lang="it-IT" dirty="0" smtClean="0"/>
              <a:t>OPPURE</a:t>
            </a:r>
          </a:p>
          <a:p>
            <a:pPr>
              <a:spcBef>
                <a:spcPts val="0"/>
              </a:spcBef>
              <a:buFont typeface="Calibri" panose="020F0502020204030204" pitchFamily="34" charset="0"/>
              <a:buChar char="⁻"/>
              <a:defRPr/>
            </a:pPr>
            <a:r>
              <a:rPr lang="it-IT" dirty="0" smtClean="0"/>
              <a:t>copia </a:t>
            </a:r>
            <a:r>
              <a:rPr lang="it-IT" dirty="0"/>
              <a:t>del libretto vaccinale vidimato </a:t>
            </a:r>
            <a:r>
              <a:rPr lang="it-IT" dirty="0" smtClean="0"/>
              <a:t>dall’ASL </a:t>
            </a:r>
            <a:r>
              <a:rPr lang="it-IT" b="0" dirty="0" smtClean="0"/>
              <a:t>(a cura dei genitori, «coprire» dati non strettamente indispensabili)</a:t>
            </a:r>
          </a:p>
          <a:p>
            <a:pPr algn="ctr">
              <a:spcBef>
                <a:spcPts val="0"/>
              </a:spcBef>
              <a:buFont typeface="Arial" pitchFamily="34" charset="0"/>
              <a:buNone/>
              <a:defRPr/>
            </a:pPr>
            <a:endParaRPr lang="it-IT" dirty="0" smtClean="0"/>
          </a:p>
          <a:p>
            <a:pPr algn="ctr">
              <a:spcBef>
                <a:spcPts val="0"/>
              </a:spcBef>
              <a:buFont typeface="Arial" pitchFamily="34" charset="0"/>
              <a:buNone/>
              <a:defRPr/>
            </a:pPr>
            <a:r>
              <a:rPr lang="it-IT" dirty="0" smtClean="0"/>
              <a:t>OPPURE (SOLO PER L’EMILIA-ROMAGNA)</a:t>
            </a:r>
            <a:endParaRPr lang="it-IT" dirty="0"/>
          </a:p>
          <a:p>
            <a:pPr>
              <a:spcBef>
                <a:spcPts val="0"/>
              </a:spcBef>
              <a:buFont typeface="Calibri" panose="020F0502020204030204" pitchFamily="34" charset="0"/>
              <a:buChar char="⁻"/>
              <a:defRPr/>
            </a:pPr>
            <a:r>
              <a:rPr lang="it-IT" dirty="0" smtClean="0"/>
              <a:t> attestazione inviata dalle ASL, vedi seguente</a:t>
            </a:r>
            <a:endParaRPr lang="it-IT" dirty="0" smtClean="0">
              <a:solidFill>
                <a:schemeClr val="tx1">
                  <a:lumMod val="65000"/>
                  <a:lumOff val="35000"/>
                </a:schemeClr>
              </a:solidFill>
            </a:endParaRPr>
          </a:p>
        </p:txBody>
      </p:sp>
      <p:sp>
        <p:nvSpPr>
          <p:cNvPr id="18435"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BD7F9F-1212-4387-A5D6-57FF2712D256}" type="slidenum">
              <a:rPr lang="it-IT">
                <a:cs typeface="Arial" charset="0"/>
              </a:rPr>
              <a:pPr fontAlgn="base">
                <a:spcBef>
                  <a:spcPct val="0"/>
                </a:spcBef>
                <a:spcAft>
                  <a:spcPct val="0"/>
                </a:spcAft>
              </a:pPr>
              <a:t>5</a:t>
            </a:fld>
            <a:endParaRPr lang="it-IT">
              <a:cs typeface="Arial" charset="0"/>
            </a:endParaRPr>
          </a:p>
        </p:txBody>
      </p:sp>
      <p:sp>
        <p:nvSpPr>
          <p:cNvPr id="18436" name="Segnaposto piè di pagina 1"/>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18437" name="Segnaposto data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50" y="2060575"/>
            <a:ext cx="7920038" cy="3384550"/>
          </a:xfrm>
        </p:spPr>
        <p:txBody>
          <a:bodyPr rtlCol="0">
            <a:normAutofit fontScale="92500" lnSpcReduction="10000"/>
          </a:bodyPr>
          <a:lstStyle/>
          <a:p>
            <a:pPr algn="just" fontAlgn="auto">
              <a:buFont typeface="Arial" pitchFamily="34" charset="0"/>
              <a:buNone/>
              <a:defRPr/>
            </a:pPr>
            <a:endParaRPr lang="it-IT" sz="1800" dirty="0" smtClean="0"/>
          </a:p>
          <a:p>
            <a:pPr algn="just" fontAlgn="auto">
              <a:buFont typeface="Arial" pitchFamily="34" charset="0"/>
              <a:buNone/>
              <a:defRPr/>
            </a:pPr>
            <a:r>
              <a:rPr lang="it-IT" sz="1900" dirty="0" smtClean="0"/>
              <a:t>La </a:t>
            </a:r>
            <a:r>
              <a:rPr lang="it-IT" sz="1900" dirty="0"/>
              <a:t>Regione </a:t>
            </a:r>
            <a:r>
              <a:rPr lang="it-IT" sz="1900" dirty="0" smtClean="0"/>
              <a:t>Emilia-Romagna, d’Intesa con l’Ufficio Scolastico Regionale, con nota prot.581038 del 22 agosto 2017 indirizzata alle ASL di competenza, </a:t>
            </a:r>
            <a:r>
              <a:rPr lang="it-IT" sz="1900" dirty="0"/>
              <a:t>ha disposto che la documentazione </a:t>
            </a:r>
            <a:r>
              <a:rPr lang="it-IT" sz="1900" dirty="0" smtClean="0"/>
              <a:t>attestante </a:t>
            </a:r>
          </a:p>
          <a:p>
            <a:pPr algn="just" fontAlgn="auto">
              <a:buFont typeface="Arial" pitchFamily="34" charset="0"/>
              <a:buNone/>
              <a:defRPr/>
            </a:pPr>
            <a:r>
              <a:rPr lang="it-IT" sz="1900" dirty="0" smtClean="0"/>
              <a:t>- il </a:t>
            </a:r>
            <a:r>
              <a:rPr lang="it-IT" sz="1900" dirty="0"/>
              <a:t>rispetto degli obblighi vaccinali previsti dalla normativa in base all’anno di nascita </a:t>
            </a:r>
            <a:endParaRPr lang="it-IT" sz="1900" dirty="0" smtClean="0"/>
          </a:p>
          <a:p>
            <a:pPr algn="just" fontAlgn="auto">
              <a:buFont typeface="Arial" pitchFamily="34" charset="0"/>
              <a:buNone/>
              <a:defRPr/>
            </a:pPr>
            <a:r>
              <a:rPr lang="it-IT" sz="1900" dirty="0" smtClean="0"/>
              <a:t>				OPPURE </a:t>
            </a:r>
          </a:p>
          <a:p>
            <a:pPr algn="just" fontAlgn="auto">
              <a:buFont typeface="Arial" pitchFamily="34" charset="0"/>
              <a:buNone/>
              <a:defRPr/>
            </a:pPr>
            <a:r>
              <a:rPr lang="it-IT" sz="1900" dirty="0" smtClean="0"/>
              <a:t>- la</a:t>
            </a:r>
            <a:r>
              <a:rPr lang="it-IT" sz="1900" dirty="0"/>
              <a:t> prenotazione </a:t>
            </a:r>
            <a:r>
              <a:rPr lang="it-IT" sz="1900" dirty="0" smtClean="0"/>
              <a:t>per completare il ciclo di vaccinazioni obbligatorie </a:t>
            </a:r>
          </a:p>
          <a:p>
            <a:pPr algn="just" fontAlgn="auto">
              <a:buFont typeface="Arial" pitchFamily="34" charset="0"/>
              <a:buNone/>
              <a:defRPr/>
            </a:pPr>
            <a:r>
              <a:rPr lang="it-IT" sz="1900" dirty="0" smtClean="0"/>
              <a:t>sia </a:t>
            </a:r>
            <a:r>
              <a:rPr lang="it-IT" sz="1900" dirty="0"/>
              <a:t>inviata </a:t>
            </a:r>
            <a:r>
              <a:rPr lang="it-IT" sz="1900" dirty="0" smtClean="0"/>
              <a:t>nei primi giorni di settembre dalle ASL </a:t>
            </a:r>
            <a:r>
              <a:rPr lang="it-IT" sz="1900" dirty="0"/>
              <a:t>direttamente alle </a:t>
            </a:r>
            <a:r>
              <a:rPr lang="it-IT" sz="1900" dirty="0" smtClean="0"/>
              <a:t>famiglie</a:t>
            </a:r>
            <a:r>
              <a:rPr lang="it-IT" sz="1900" dirty="0"/>
              <a:t> </a:t>
            </a:r>
            <a:r>
              <a:rPr lang="it-IT" sz="1900" dirty="0" smtClean="0"/>
              <a:t>per la successiva consegna del documento alle scuole.</a:t>
            </a:r>
          </a:p>
          <a:p>
            <a:pPr fontAlgn="auto">
              <a:buFont typeface="Arial" pitchFamily="34" charset="0"/>
              <a:buNone/>
              <a:defRPr/>
            </a:pPr>
            <a:endParaRPr lang="it-IT" sz="1800" dirty="0" smtClean="0"/>
          </a:p>
          <a:p>
            <a:pPr fontAlgn="auto">
              <a:buFont typeface="Arial" pitchFamily="34" charset="0"/>
              <a:buNone/>
              <a:defRPr/>
            </a:pPr>
            <a:endParaRPr lang="it-IT" sz="1800" dirty="0"/>
          </a:p>
        </p:txBody>
      </p:sp>
      <p:sp>
        <p:nvSpPr>
          <p:cNvPr id="19458"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931C4E-A8B4-4829-A940-32450E34D22E}" type="slidenum">
              <a:rPr lang="it-IT">
                <a:cs typeface="Arial" charset="0"/>
              </a:rPr>
              <a:pPr fontAlgn="base">
                <a:spcBef>
                  <a:spcPct val="0"/>
                </a:spcBef>
                <a:spcAft>
                  <a:spcPct val="0"/>
                </a:spcAft>
              </a:pPr>
              <a:t>6</a:t>
            </a:fld>
            <a:endParaRPr lang="it-IT">
              <a:cs typeface="Arial" charset="0"/>
            </a:endParaRPr>
          </a:p>
        </p:txBody>
      </p:sp>
      <p:sp>
        <p:nvSpPr>
          <p:cNvPr id="19459" name="Segnaposto piè di pagina 1"/>
          <p:cNvSpPr>
            <a:spLocks noGrp="1"/>
          </p:cNvSpPr>
          <p:nvPr>
            <p:ph type="ftr" sz="quarter" idx="11"/>
          </p:nvPr>
        </p:nvSpPr>
        <p:spPr bwMode="auto">
          <a:xfrm>
            <a:off x="457200" y="6492875"/>
            <a:ext cx="4186238"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19460"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
        <p:nvSpPr>
          <p:cNvPr id="6" name="Titolo 4"/>
          <p:cNvSpPr>
            <a:spLocks noGrp="1"/>
          </p:cNvSpPr>
          <p:nvPr>
            <p:ph type="title"/>
          </p:nvPr>
        </p:nvSpPr>
        <p:spPr>
          <a:xfrm>
            <a:off x="539750" y="476250"/>
            <a:ext cx="8229600" cy="1873250"/>
          </a:xfrm>
          <a:ln w="12700">
            <a:solidFill>
              <a:schemeClr val="tx1"/>
            </a:solidFill>
          </a:ln>
        </p:spPr>
        <p:txBody>
          <a:bodyPr>
            <a:normAutofit fontScale="90000"/>
          </a:bodyPr>
          <a:lstStyle/>
          <a:p>
            <a:pPr fontAlgn="auto">
              <a:spcAft>
                <a:spcPts val="0"/>
              </a:spcAft>
              <a:defRPr/>
            </a:pPr>
            <a:r>
              <a:rPr lang="it-IT" sz="2000" b="1" dirty="0" smtClean="0"/>
              <a:t>Segue 1</a:t>
            </a:r>
            <a:r>
              <a:rPr lang="it-IT" sz="2000" dirty="0" smtClean="0">
                <a:solidFill>
                  <a:srgbClr val="FF0000"/>
                </a:solidFill>
              </a:rPr>
              <a:t> </a:t>
            </a:r>
            <a:r>
              <a:rPr lang="it-IT" sz="2000" dirty="0">
                <a:solidFill>
                  <a:srgbClr val="FF0000"/>
                </a:solidFill>
              </a:rPr>
              <a:t>- Semplificazione delle procedure in Emilia-Romagna – Lettera </a:t>
            </a:r>
            <a:r>
              <a:rPr lang="it-IT" sz="2000" dirty="0" smtClean="0">
                <a:solidFill>
                  <a:srgbClr val="FF0000"/>
                </a:solidFill>
              </a:rPr>
              <a:t> del 25/08/2017 a </a:t>
            </a:r>
            <a:r>
              <a:rPr lang="it-IT" sz="2000" dirty="0">
                <a:solidFill>
                  <a:srgbClr val="FF0000"/>
                </a:solidFill>
              </a:rPr>
              <a:t>firma congiunta Assessorato politiche per la salute e Ufficio Scolastico Regionale </a:t>
            </a:r>
            <a:r>
              <a:rPr lang="it-IT" sz="2000" dirty="0" smtClean="0">
                <a:solidFill>
                  <a:srgbClr val="FF0000"/>
                </a:solidFill>
              </a:rPr>
              <a:t> </a:t>
            </a:r>
            <a:r>
              <a:rPr lang="it-IT" sz="2000" u="sng" dirty="0" smtClean="0">
                <a:solidFill>
                  <a:srgbClr val="FF0000"/>
                </a:solidFill>
              </a:rPr>
              <a:t>- SOLO PER SCUOLE INFANZIA - </a:t>
            </a:r>
            <a:r>
              <a:rPr lang="it-IT" sz="2000" dirty="0" smtClean="0">
                <a:solidFill>
                  <a:srgbClr val="FF0000"/>
                </a:solidFill>
              </a:rPr>
              <a:t/>
            </a:r>
            <a:br>
              <a:rPr lang="it-IT" sz="2000" dirty="0" smtClean="0">
                <a:solidFill>
                  <a:srgbClr val="FF0000"/>
                </a:solidFill>
              </a:rPr>
            </a:br>
            <a:r>
              <a:rPr lang="it-IT" sz="2000" dirty="0">
                <a:solidFill>
                  <a:srgbClr val="FF0000"/>
                </a:solidFill>
              </a:rPr>
              <a:t/>
            </a:r>
            <a:br>
              <a:rPr lang="it-IT" sz="2000" dirty="0">
                <a:solidFill>
                  <a:srgbClr val="FF0000"/>
                </a:solidFill>
              </a:rPr>
            </a:br>
            <a:r>
              <a:rPr lang="it-IT" sz="1100" dirty="0">
                <a:solidFill>
                  <a:schemeClr val="accent2">
                    <a:lumMod val="75000"/>
                  </a:schemeClr>
                </a:solidFill>
              </a:rPr>
              <a:t>http://istruzioneer.it/wp-content/uploads/2017/08/MIUR.AOODRER.REGISTRO_UFFICIALEI.0016142.25-08-2017.pdf</a:t>
            </a:r>
            <a:br>
              <a:rPr lang="it-IT" sz="1100" dirty="0">
                <a:solidFill>
                  <a:schemeClr val="accent2">
                    <a:lumMod val="75000"/>
                  </a:schemeClr>
                </a:solidFill>
              </a:rPr>
            </a:br>
            <a:endParaRPr lang="it-IT" sz="11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4"/>
          <p:cNvSpPr>
            <a:spLocks noGrp="1"/>
          </p:cNvSpPr>
          <p:nvPr>
            <p:ph type="title"/>
          </p:nvPr>
        </p:nvSpPr>
        <p:spPr>
          <a:xfrm>
            <a:off x="457200" y="152400"/>
            <a:ext cx="8291513" cy="828675"/>
          </a:xfrm>
          <a:ln w="12700">
            <a:solidFill>
              <a:schemeClr val="tx1"/>
            </a:solidFill>
          </a:ln>
        </p:spPr>
        <p:txBody>
          <a:bodyPr/>
          <a:lstStyle/>
          <a:p>
            <a:pPr fontAlgn="auto">
              <a:spcAft>
                <a:spcPts val="0"/>
              </a:spcAft>
              <a:defRPr/>
            </a:pPr>
            <a:r>
              <a:rPr lang="it-IT" sz="2000" b="1" dirty="0"/>
              <a:t>2. </a:t>
            </a:r>
            <a:r>
              <a:rPr lang="it-IT" sz="2000" b="1" dirty="0" smtClean="0"/>
              <a:t>A - Idonea </a:t>
            </a:r>
            <a:r>
              <a:rPr lang="it-IT" sz="2000" b="1" dirty="0"/>
              <a:t>documentazione comprovante </a:t>
            </a:r>
            <a:r>
              <a:rPr lang="it-IT" sz="2000" b="1" dirty="0" smtClean="0"/>
              <a:t>l’esonero delle </a:t>
            </a:r>
            <a:r>
              <a:rPr lang="it-IT" sz="2000" b="1" dirty="0"/>
              <a:t>vaccinazioni obbligatorie</a:t>
            </a:r>
            <a:endParaRPr lang="it-IT" sz="2000" dirty="0"/>
          </a:p>
        </p:txBody>
      </p:sp>
      <p:sp>
        <p:nvSpPr>
          <p:cNvPr id="20482" name="Segnaposto contenuto 2"/>
          <p:cNvSpPr>
            <a:spLocks noGrp="1"/>
          </p:cNvSpPr>
          <p:nvPr>
            <p:ph idx="1"/>
          </p:nvPr>
        </p:nvSpPr>
        <p:spPr>
          <a:xfrm>
            <a:off x="230188" y="1844675"/>
            <a:ext cx="8302625" cy="4176713"/>
          </a:xfrm>
        </p:spPr>
        <p:txBody>
          <a:bodyPr/>
          <a:lstStyle/>
          <a:p>
            <a:pPr algn="just">
              <a:buFont typeface="Wingdings" pitchFamily="2" charset="2"/>
              <a:buChar char="à"/>
            </a:pPr>
            <a:r>
              <a:rPr lang="it-IT" smtClean="0"/>
              <a:t>ESONERO (immunizzazione a seguito di malattia naturale)</a:t>
            </a:r>
          </a:p>
          <a:p>
            <a:pPr algn="just">
              <a:buFont typeface="Wingdings" pitchFamily="2" charset="2"/>
              <a:buChar char="à"/>
            </a:pPr>
            <a:endParaRPr lang="it-IT" smtClean="0"/>
          </a:p>
          <a:p>
            <a:pPr algn="just">
              <a:buFontTx/>
              <a:buChar char="-"/>
            </a:pPr>
            <a:r>
              <a:rPr lang="it-IT" smtClean="0"/>
              <a:t> notifica di malattia infettiva effettuata alla ASL dal medico curante, come previsto dal decreto ministeriale 15 dicembre 1990</a:t>
            </a:r>
          </a:p>
          <a:p>
            <a:pPr algn="ctr"/>
            <a:r>
              <a:rPr lang="it-IT" smtClean="0"/>
              <a:t>OPPURE</a:t>
            </a:r>
          </a:p>
          <a:p>
            <a:pPr algn="just">
              <a:buFontTx/>
              <a:buChar char="-"/>
            </a:pPr>
            <a:r>
              <a:rPr lang="it-IT" smtClean="0"/>
              <a:t> attestazione di avvenuta immunizzazione a seguito di malattia naturale rilasciata dal Medico di Medicina Generale o dal Pediatra di libera scelta del SSN </a:t>
            </a:r>
            <a:r>
              <a:rPr lang="it-IT" sz="1200" smtClean="0"/>
              <a:t>(nota Min.Sal. del 16 agosto 2017, Prot.25233).</a:t>
            </a:r>
          </a:p>
        </p:txBody>
      </p:sp>
      <p:sp>
        <p:nvSpPr>
          <p:cNvPr id="20483"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F166E6-6BA4-4A0A-AAB5-F1EB622B40E3}" type="slidenum">
              <a:rPr lang="it-IT">
                <a:cs typeface="Arial" charset="0"/>
              </a:rPr>
              <a:pPr fontAlgn="base">
                <a:spcBef>
                  <a:spcPct val="0"/>
                </a:spcBef>
                <a:spcAft>
                  <a:spcPct val="0"/>
                </a:spcAft>
              </a:pPr>
              <a:t>7</a:t>
            </a:fld>
            <a:endParaRPr lang="it-IT">
              <a:cs typeface="Arial" charset="0"/>
            </a:endParaRPr>
          </a:p>
        </p:txBody>
      </p:sp>
      <p:sp>
        <p:nvSpPr>
          <p:cNvPr id="6" name="Segnaposto contenuto 2"/>
          <p:cNvSpPr txBox="1">
            <a:spLocks/>
          </p:cNvSpPr>
          <p:nvPr/>
        </p:nvSpPr>
        <p:spPr>
          <a:xfrm>
            <a:off x="230188" y="4149725"/>
            <a:ext cx="8785225" cy="31670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endParaRPr lang="it-IT" sz="1800" dirty="0">
              <a:latin typeface="+mj-lt"/>
            </a:endParaRPr>
          </a:p>
        </p:txBody>
      </p:sp>
      <p:sp>
        <p:nvSpPr>
          <p:cNvPr id="20485" name="Segnaposto piè di pagina 1"/>
          <p:cNvSpPr>
            <a:spLocks noGrp="1"/>
          </p:cNvSpPr>
          <p:nvPr>
            <p:ph type="ftr" sz="quarter" idx="11"/>
          </p:nvPr>
        </p:nvSpPr>
        <p:spPr bwMode="auto">
          <a:xfrm>
            <a:off x="457200" y="6492875"/>
            <a:ext cx="45466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0486"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4"/>
          <p:cNvSpPr>
            <a:spLocks noGrp="1"/>
          </p:cNvSpPr>
          <p:nvPr>
            <p:ph type="title"/>
          </p:nvPr>
        </p:nvSpPr>
        <p:spPr>
          <a:xfrm>
            <a:off x="457200" y="152400"/>
            <a:ext cx="8291513" cy="1371600"/>
          </a:xfrm>
          <a:ln w="12700">
            <a:solidFill>
              <a:schemeClr val="tx1"/>
            </a:solidFill>
          </a:ln>
        </p:spPr>
        <p:txBody>
          <a:bodyPr/>
          <a:lstStyle/>
          <a:p>
            <a:pPr fontAlgn="auto">
              <a:spcAft>
                <a:spcPts val="0"/>
              </a:spcAft>
              <a:defRPr/>
            </a:pPr>
            <a:r>
              <a:rPr lang="it-IT" sz="2000" b="1" dirty="0"/>
              <a:t>2. </a:t>
            </a:r>
            <a:r>
              <a:rPr lang="it-IT" sz="2000" b="1" dirty="0" smtClean="0"/>
              <a:t>B - Idonea </a:t>
            </a:r>
            <a:r>
              <a:rPr lang="it-IT" sz="2000" b="1" dirty="0"/>
              <a:t>documentazione comprovante </a:t>
            </a:r>
            <a:r>
              <a:rPr lang="it-IT" sz="2000" b="1" dirty="0" smtClean="0"/>
              <a:t>l'omissione </a:t>
            </a:r>
            <a:r>
              <a:rPr lang="it-IT" sz="2000" b="1" dirty="0"/>
              <a:t>o il differimento delle vaccinazioni </a:t>
            </a:r>
            <a:r>
              <a:rPr lang="it-IT" sz="2000" b="1" dirty="0" smtClean="0"/>
              <a:t>obbligatorie</a:t>
            </a:r>
            <a:endParaRPr lang="it-IT" sz="2000" dirty="0"/>
          </a:p>
        </p:txBody>
      </p:sp>
      <p:sp>
        <p:nvSpPr>
          <p:cNvPr id="21506" name="Segnaposto contenuto 2"/>
          <p:cNvSpPr>
            <a:spLocks noGrp="1"/>
          </p:cNvSpPr>
          <p:nvPr>
            <p:ph idx="1"/>
          </p:nvPr>
        </p:nvSpPr>
        <p:spPr>
          <a:xfrm>
            <a:off x="230188" y="2276475"/>
            <a:ext cx="8302625" cy="3744913"/>
          </a:xfrm>
        </p:spPr>
        <p:txBody>
          <a:bodyPr/>
          <a:lstStyle/>
          <a:p>
            <a:pPr algn="just">
              <a:buFont typeface="Wingdings" pitchFamily="2" charset="2"/>
              <a:buChar char="à"/>
            </a:pPr>
            <a:r>
              <a:rPr lang="it-IT" smtClean="0"/>
              <a:t>OMISSIONE o DIFFERIMENTO ( condizione di pericolo accertato pericolo per la salute della persona, in relazione a specifiche condizioni cliniche documentate che controindichino, in maniera permanente o temporanea, l’effettuazione di una specifica vaccinazione o di più vaccinazioni)</a:t>
            </a:r>
          </a:p>
          <a:p>
            <a:pPr algn="just">
              <a:buFont typeface="Wingdings" pitchFamily="2" charset="2"/>
              <a:buChar char="à"/>
            </a:pPr>
            <a:endParaRPr lang="it-IT" smtClean="0"/>
          </a:p>
          <a:p>
            <a:pPr algn="just"/>
            <a:r>
              <a:rPr lang="it-IT" smtClean="0"/>
              <a:t>- attestato rilasciato dal Medico di Medicina Generale o dal Pediatra di libera scelta del SSN </a:t>
            </a:r>
            <a:r>
              <a:rPr lang="it-IT" sz="1200" smtClean="0"/>
              <a:t>(nota Min.Sal. del 16 agosto 2017, Prot.25233).</a:t>
            </a:r>
          </a:p>
        </p:txBody>
      </p:sp>
      <p:sp>
        <p:nvSpPr>
          <p:cNvPr id="21507"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69B38C-22F5-4218-AE58-115AED508A07}" type="slidenum">
              <a:rPr lang="it-IT">
                <a:cs typeface="Arial" charset="0"/>
              </a:rPr>
              <a:pPr fontAlgn="base">
                <a:spcBef>
                  <a:spcPct val="0"/>
                </a:spcBef>
                <a:spcAft>
                  <a:spcPct val="0"/>
                </a:spcAft>
              </a:pPr>
              <a:t>8</a:t>
            </a:fld>
            <a:endParaRPr lang="it-IT">
              <a:cs typeface="Arial" charset="0"/>
            </a:endParaRPr>
          </a:p>
        </p:txBody>
      </p:sp>
      <p:sp>
        <p:nvSpPr>
          <p:cNvPr id="6" name="Segnaposto contenuto 2"/>
          <p:cNvSpPr txBox="1">
            <a:spLocks/>
          </p:cNvSpPr>
          <p:nvPr/>
        </p:nvSpPr>
        <p:spPr>
          <a:xfrm>
            <a:off x="230188" y="4149725"/>
            <a:ext cx="8785225" cy="31670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endParaRPr lang="it-IT" sz="1800" dirty="0">
              <a:latin typeface="+mj-lt"/>
            </a:endParaRPr>
          </a:p>
        </p:txBody>
      </p:sp>
      <p:sp>
        <p:nvSpPr>
          <p:cNvPr id="21509" name="Segnaposto piè di pagina 1"/>
          <p:cNvSpPr>
            <a:spLocks noGrp="1"/>
          </p:cNvSpPr>
          <p:nvPr>
            <p:ph type="ftr" sz="quarter" idx="11"/>
          </p:nvPr>
        </p:nvSpPr>
        <p:spPr bwMode="auto">
          <a:xfrm>
            <a:off x="457200" y="6492875"/>
            <a:ext cx="3898900"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1510"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06438" y="2205038"/>
            <a:ext cx="8147050" cy="2447925"/>
          </a:xfrm>
        </p:spPr>
        <p:txBody>
          <a:bodyPr rtlCol="0">
            <a:normAutofit lnSpcReduction="10000"/>
          </a:bodyPr>
          <a:lstStyle/>
          <a:p>
            <a:pPr fontAlgn="auto">
              <a:buFont typeface="Arial" pitchFamily="34" charset="0"/>
              <a:buNone/>
              <a:defRPr/>
            </a:pPr>
            <a:r>
              <a:rPr lang="it-IT" sz="2400" dirty="0" smtClean="0"/>
              <a:t>Sempre trattando delle scuole dell’infanzia, </a:t>
            </a:r>
          </a:p>
          <a:p>
            <a:pPr fontAlgn="auto">
              <a:buFont typeface="Arial" pitchFamily="34" charset="0"/>
              <a:buNone/>
              <a:defRPr/>
            </a:pPr>
            <a:r>
              <a:rPr lang="it-IT" sz="2400" dirty="0" smtClean="0"/>
              <a:t>nel caso dell’Emilia-Romagna, a chi non in regola con il ciclo vaccinale, l’ASL  invia direttamente alle famiglie, nei primi giorni di settembre 2017, comunicazione con cui viene indicata la data dell’appuntamento per il ciclo vaccinale</a:t>
            </a:r>
          </a:p>
          <a:p>
            <a:pPr fontAlgn="auto">
              <a:buFont typeface="Arial" pitchFamily="34" charset="0"/>
              <a:buNone/>
              <a:defRPr/>
            </a:pPr>
            <a:endParaRPr lang="it-IT" dirty="0"/>
          </a:p>
          <a:p>
            <a:pPr fontAlgn="auto">
              <a:buFont typeface="Arial" pitchFamily="34" charset="0"/>
              <a:buNone/>
              <a:defRPr/>
            </a:pPr>
            <a:endParaRPr lang="it-IT" dirty="0"/>
          </a:p>
        </p:txBody>
      </p:sp>
      <p:sp>
        <p:nvSpPr>
          <p:cNvPr id="22530" name="Segnaposto numero diapositiva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0F0CAF-67B8-4A07-A5AF-A15805BB4772}" type="slidenum">
              <a:rPr lang="it-IT">
                <a:cs typeface="Arial" charset="0"/>
              </a:rPr>
              <a:pPr fontAlgn="base">
                <a:spcBef>
                  <a:spcPct val="0"/>
                </a:spcBef>
                <a:spcAft>
                  <a:spcPct val="0"/>
                </a:spcAft>
              </a:pPr>
              <a:t>9</a:t>
            </a:fld>
            <a:endParaRPr lang="it-IT">
              <a:cs typeface="Arial" charset="0"/>
            </a:endParaRPr>
          </a:p>
        </p:txBody>
      </p:sp>
      <p:sp>
        <p:nvSpPr>
          <p:cNvPr id="7" name="Rettangolo 6"/>
          <p:cNvSpPr/>
          <p:nvPr/>
        </p:nvSpPr>
        <p:spPr>
          <a:xfrm>
            <a:off x="684213" y="549275"/>
            <a:ext cx="7200900" cy="646113"/>
          </a:xfrm>
          <a:prstGeom prst="rect">
            <a:avLst/>
          </a:prstGeom>
          <a:ln w="12700">
            <a:solidFill>
              <a:schemeClr val="tx1"/>
            </a:solidFill>
          </a:ln>
        </p:spPr>
        <p:txBody>
          <a:bodyPr>
            <a:spAutoFit/>
          </a:bodyPr>
          <a:lstStyle/>
          <a:p>
            <a:pPr fontAlgn="auto">
              <a:spcBef>
                <a:spcPts val="0"/>
              </a:spcBef>
              <a:spcAft>
                <a:spcPts val="0"/>
              </a:spcAft>
              <a:defRPr/>
            </a:pPr>
            <a:r>
              <a:rPr lang="it-IT" b="1" dirty="0">
                <a:solidFill>
                  <a:srgbClr val="FF0000"/>
                </a:solidFill>
                <a:latin typeface="+mj-lt"/>
                <a:cs typeface="+mn-cs"/>
              </a:rPr>
              <a:t>3. </a:t>
            </a:r>
            <a:r>
              <a:rPr lang="it-IT" b="1" dirty="0">
                <a:solidFill>
                  <a:srgbClr val="FF0000"/>
                </a:solidFill>
                <a:latin typeface="+mj-lt"/>
                <a:cs typeface="+mn-cs"/>
              </a:rPr>
              <a:t>RICHIESTA DI VACCINAZIONE O PRENOTAZIONE DI APPUNTAMENTO ASL</a:t>
            </a:r>
            <a:endParaRPr lang="it-IT" b="1" dirty="0">
              <a:solidFill>
                <a:srgbClr val="FF0000"/>
              </a:solidFill>
              <a:latin typeface="+mj-lt"/>
              <a:cs typeface="+mn-cs"/>
            </a:endParaRPr>
          </a:p>
        </p:txBody>
      </p:sp>
      <p:sp>
        <p:nvSpPr>
          <p:cNvPr id="22532" name="Segnaposto piè di pagina 1"/>
          <p:cNvSpPr>
            <a:spLocks noGrp="1"/>
          </p:cNvSpPr>
          <p:nvPr>
            <p:ph type="ftr" sz="quarter" idx="11"/>
          </p:nvPr>
        </p:nvSpPr>
        <p:spPr bwMode="auto">
          <a:xfrm>
            <a:off x="457200" y="6492875"/>
            <a:ext cx="4043363" cy="284163"/>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MIUR USR Emilia-Romagna Direttore Generale Stefano Versari</a:t>
            </a:r>
          </a:p>
        </p:txBody>
      </p:sp>
      <p:sp>
        <p:nvSpPr>
          <p:cNvPr id="22533" name="Segnaposto data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a:cs typeface="Arial" charset="0"/>
              </a:rPr>
              <a:t>31/08/2017</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ziale">
  <a:themeElements>
    <a:clrScheme name="Essenziale">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ziale">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ziale">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1055</TotalTime>
  <Words>2624</Words>
  <Application>Microsoft Office PowerPoint</Application>
  <PresentationFormat>Presentazione su schermo (4:3)</PresentationFormat>
  <Paragraphs>260</Paragraphs>
  <Slides>36</Slides>
  <Notes>3</Notes>
  <HiddenSlides>0</HiddenSlides>
  <MMClips>0</MMClips>
  <ScaleCrop>false</ScaleCrop>
  <HeadingPairs>
    <vt:vector size="6" baseType="variant">
      <vt:variant>
        <vt:lpstr>Caratteri utilizzati</vt:lpstr>
      </vt:variant>
      <vt:variant>
        <vt:i4>4</vt:i4>
      </vt:variant>
      <vt:variant>
        <vt:lpstr>Modello struttura</vt:lpstr>
      </vt:variant>
      <vt:variant>
        <vt:i4>3</vt:i4>
      </vt:variant>
      <vt:variant>
        <vt:lpstr>Titoli diapositive</vt:lpstr>
      </vt:variant>
      <vt:variant>
        <vt:i4>36</vt:i4>
      </vt:variant>
    </vt:vector>
  </HeadingPairs>
  <TitlesOfParts>
    <vt:vector size="43" baseType="lpstr">
      <vt:lpstr>Arial</vt:lpstr>
      <vt:lpstr>Arial Black</vt:lpstr>
      <vt:lpstr>Calibri</vt:lpstr>
      <vt:lpstr>Wingdings</vt:lpstr>
      <vt:lpstr>Essenziale</vt:lpstr>
      <vt:lpstr>Essenziale</vt:lpstr>
      <vt:lpstr>Essenziale</vt:lpstr>
      <vt:lpstr>CONFERENZA DI SERVIZIO  -  BOLOGNA  - 31 AGOSTO 2017  AUDITORIUM ISTITUTO D’ISTRUZIONE SUPERIORE “BELLUZZI-FIORAVANTI”  LEGGE 31 LUGLIO 2017, N. 119  “DISPOSIZIONI URGENTI IN MATERIA DI PREVENZIONE VACCINALE, DI MALATTIE INFETTIVE E DI CONTROVERSIE RELATIVE ALLA SOMMINISTRAZIONE DI FARMACI"  - SCUOLE DELL’INFANZIA -     N.B. SLIDE AGGIORNATE ALLA SITUAZIONE NORMATIVA DEL 30 AGOSTO 2017</vt:lpstr>
      <vt:lpstr>L’OBIETTIVO È NOBILE </vt:lpstr>
      <vt:lpstr>PRINCIPIO DI REALTA’ E PRUDENZA: SIAMO IN ITINERE NORMATIVA E INTERPRETATIVA, UN PASSO ALLA VOLTA...</vt:lpstr>
      <vt:lpstr>LE SCUOLE DELL’INFANZIA QUALI DOCUMENTI DOVRANNO RICEVERE ENTRO IL 10 SETTEMBRE 2017 ? (ART.3 C.1 + ART.5 C.1)</vt:lpstr>
      <vt:lpstr>1. IDONEA DOCUMENTAZIONE COMPROVANTE L‘ EFFETTUAZIONE DELLE VACCINAZIONI OBBLIGATORIE PREVISTE DALLA LEGGE IN BASE ALL’ETÀ (NOTA MIUR. 16 AGOSTO 2017 N. 1622) </vt:lpstr>
      <vt:lpstr>SEGUE 1 - SEMPLIFICAZIONE DELLE PROCEDURE IN EMILIA-ROMAGNA – LETTERA  DEL 25/08/2017 A FIRMA CONGIUNTA ASSESSORATO POLITICHE PER LA SALUTE E UFFICIO SCOLASTICO REGIONALE  - SOLO PER SCUOLE INFANZIA -   HTTP://ISTRUZIONEER.IT/WP-CONTENT/UPLOADS/2017/08/MIUR.AOODRER.REGISTRO_UFFICIALEI.0016142.25-08-2017.PDF </vt:lpstr>
      <vt:lpstr>2. A - IDONEA DOCUMENTAZIONE COMPROVANTE L’ESONERO DELLE VACCINAZIONI OBBLIGATORIE</vt:lpstr>
      <vt:lpstr>2. B - IDONEA DOCUMENTAZIONE COMPROVANTE L'OMISSIONE O IL DIFFERIMENTO DELLE VACCINAZIONI OBBLIGATORIE</vt:lpstr>
      <vt:lpstr>Diapositiva 9</vt:lpstr>
      <vt:lpstr>PER ATTESTARE L’EFFETTUAZIONE DELLE VACCINAZIONI OBBLIGATORIE O DI UNA PRENOTAZIONE PER COMPLETARE IL CICLO DELLE VACCINAZIONI OBBLIGATORIE POTRÀ ESSERE PRESENTATA UNA DICHIARAZIONE SOSTITUTIVA UTILIZZANDO:    -  ALLEGATO 1 ALLA NOTA MIUR 1622/2017      -  ALLEGATO 1 ALLA NOTA MINISTERO SANITÀ 25233/2017  -  MODELLO AUTOCERTIFICAZIONE PREDISPOSTO DALLA REGIONE EMILIA-ROMAGNA   - ALTRO MODELLO</vt:lpstr>
      <vt:lpstr>Diapositiva 11</vt:lpstr>
      <vt:lpstr>ALLEGATO 1 ALLA NOTA DEL MINISTERO DELLA SANITA’ 25233 DEL 16 AGOSTO 2017</vt:lpstr>
      <vt:lpstr>MODELLO DICHIARAZIONE SOSTITUTIVA PREDISPOSTO DALLA REGIONE EMILIA-ROMAGNA HTTP://SALUTE.REGIONE.EMILIA-ROMAGNA.IT/SANITA-PUBBLICA/VACCINAZIONI/VACCINAZIONI-BAMBINI-ADOLESCENTI </vt:lpstr>
      <vt:lpstr>CHI PRESENTA LA DOCUMENTAZIONE ? (ART. 3 C.1)</vt:lpstr>
      <vt:lpstr>CHI PRESENTA LA DICHIARAZIONE SOSTITUTIVA È «A POSTO» PER L’A.S. 17/18? (ART. 5 C.1) </vt:lpstr>
      <vt:lpstr>CONDIZIONE NECESSARIA PER REALIZZARE TUTTO QUESTO…</vt:lpstr>
      <vt:lpstr>QUALCHE FAMIGLIA POTRA’ NON RICEVERE LA DOCUMENTAZIONE INVIATA DALLE ASL  E-R?</vt:lpstr>
      <vt:lpstr>COSA DEVE FARE CHI NON RICEVE LA COMUNICAZIONE ASL E.R.? </vt:lpstr>
      <vt:lpstr>SE NESSUNO DEI DOCUMENTI INDICATI VIENE PRESENTATO ENTRO IL TERMINE, COSA SUCCEDE? (ART.3 C.2)</vt:lpstr>
      <vt:lpstr> QUALI I RIFERIMENTI A CUI SEGNALARE?</vt:lpstr>
      <vt:lpstr>Diapositiva 21</vt:lpstr>
      <vt:lpstr>Diapositiva 22</vt:lpstr>
      <vt:lpstr>COSA FA L’ASL ? (ART.1 C.4)</vt:lpstr>
      <vt:lpstr>SE IL GENITORE NON PRESENTA NULLA, LA SCUOLA COSA DEVE FARE OLTRE A COMUNICARLO ALL’ASL ?</vt:lpstr>
      <vt:lpstr>COME ACQUISIRE E «TRATTARE» I DATI RICEVUTI DAI GENITORI?  DLGS 196/2003 - ART. 22 (PRINCIPI APPLICABILI AL TRATTAMENTO DI DATI SENSIBILI E GIUDIZIARI), IN VIGORE DAL 1 GENNAIO 2004)</vt:lpstr>
      <vt:lpstr>COME ACQUISIRE E «TRATTARE» I DATI RICEVUTI DAI GENITORI?  DLGS 196/2003 - ART. 22 (PRINCIPI APPLICABILI AL TRATTAMENTO DI DATI SENSIBILI E GIUDIZIARI), IN VIGORE DAL 1 GENNAIO 2004)</vt:lpstr>
      <vt:lpstr>COME ACQUISIRE E «TRATTARE» I DATI RICEVUTI DAI GENITORI?  DLGS 196/2003 - ART. 22 (PRINCIPI APPLICABILI AL TRATTAMENTO DI DATI SENSIBILI E GIUDIZIARI), IN VIGORE DAL 1 GENNAIO 2004)</vt:lpstr>
      <vt:lpstr>QUALCHE PROPOSTA CONCRETA PER ACQUISIRE E «TRATTARE» I DATI RICEVUTI DAI GENITORI?  (IPOTESI DI LAVORO AMPIAMENTE PERFETTIBILI E RIVEDIBILI DAI D.S.)</vt:lpstr>
      <vt:lpstr>COSA DEVONO FARE GLI OPERATORI SCOLASTICI? (ART. 3 C.3BIS)</vt:lpstr>
      <vt:lpstr>ALLEGATO 2  NOTA MIUR DEL 16 AGOSTO 2017, PROT.1622</vt:lpstr>
      <vt:lpstr>ALLEGATO 3 NOTA DEL MINISTERO DELLA SANITÀ DEL 16 AGOSTO 2017, PROT.25233</vt:lpstr>
      <vt:lpstr>QUALI CONSEGUENZE PER GLI OPERATORI SCOLASTICI CHE NON PRESENTANO LA DICHIARAZIONE? </vt:lpstr>
      <vt:lpstr>COSA CAMBIA NELLA FORMAZIONE DELLE SEZIONI DELL’INFANZIA PER L’A.S. 2017/18? (ART.4 C.1)</vt:lpstr>
      <vt:lpstr>ALLA VOSTRA VALUTAZIONE DISCREZIONALE, UN CONSIGLIO</vt:lpstr>
      <vt:lpstr>Diapositiva 35</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DI SERVIZO : BOLOGNA 31 agosto 2017 ore 14:30, presso l’Auditorium dell’Istituto d’Istruzione Superiore “Belluzzi-Fioravanti”</dc:title>
  <dc:creator>Administrator</dc:creator>
  <cp:lastModifiedBy>User</cp:lastModifiedBy>
  <cp:revision>161</cp:revision>
  <cp:lastPrinted>2017-08-31T15:24:30Z</cp:lastPrinted>
  <dcterms:created xsi:type="dcterms:W3CDTF">2017-08-28T10:20:52Z</dcterms:created>
  <dcterms:modified xsi:type="dcterms:W3CDTF">2017-08-31T18:16:02Z</dcterms:modified>
</cp:coreProperties>
</file>