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77" r:id="rId4"/>
    <p:sldId id="289" r:id="rId5"/>
    <p:sldId id="300" r:id="rId6"/>
    <p:sldId id="281" r:id="rId7"/>
    <p:sldId id="290" r:id="rId8"/>
    <p:sldId id="291" r:id="rId9"/>
    <p:sldId id="292" r:id="rId10"/>
    <p:sldId id="282" r:id="rId11"/>
    <p:sldId id="301" r:id="rId12"/>
    <p:sldId id="286" r:id="rId13"/>
    <p:sldId id="296" r:id="rId14"/>
    <p:sldId id="297" r:id="rId15"/>
    <p:sldId id="298" r:id="rId16"/>
    <p:sldId id="299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>
          <p15:clr>
            <a:srgbClr val="A4A3A4"/>
          </p15:clr>
        </p15:guide>
        <p15:guide id="2" orient="horz" pos="1842">
          <p15:clr>
            <a:srgbClr val="A4A3A4"/>
          </p15:clr>
        </p15:guide>
        <p15:guide id="3" pos="68">
          <p15:clr>
            <a:srgbClr val="A4A3A4"/>
          </p15:clr>
        </p15:guide>
        <p15:guide id="4" pos="1791">
          <p15:clr>
            <a:srgbClr val="A4A3A4"/>
          </p15:clr>
        </p15:guide>
        <p15:guide id="5" pos="5239">
          <p15:clr>
            <a:srgbClr val="A4A3A4"/>
          </p15:clr>
        </p15:guide>
        <p15:guide id="6" pos="56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E99"/>
    <a:srgbClr val="A5E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6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2034" y="78"/>
      </p:cViewPr>
      <p:guideLst>
        <p:guide orient="horz" pos="1979"/>
        <p:guide orient="horz" pos="1842"/>
        <p:guide pos="68"/>
        <p:guide pos="1791"/>
        <p:guide pos="5239"/>
        <p:guide pos="56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14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548AF-7B04-40F8-B9B0-AF9930F740C3}" type="datetimeFigureOut">
              <a:rPr lang="it-IT" smtClean="0"/>
              <a:pPr/>
              <a:t>18/09/2015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D0AC0-66B9-4B65-B0AB-269BDEF236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37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9920D-6C00-48AE-A806-E38A9FB255D0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7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0AC0-66B9-4B65-B0AB-269BDEF2360D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381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9920D-6C00-48AE-A806-E38A9FB255D0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7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9920D-6C00-48AE-A806-E38A9FB255D0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7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9920D-6C00-48AE-A806-E38A9FB255D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579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9920D-6C00-48AE-A806-E38A9FB255D0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79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9920D-6C00-48AE-A806-E38A9FB255D0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57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0AC0-66B9-4B65-B0AB-269BDEF2360D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23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A29D-7449-4577-8B55-F4584A631D14}" type="datetime1">
              <a:rPr lang="it-IT" smtClean="0"/>
              <a:pPr/>
              <a:t>18/09/2015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548-2461-42BC-9C42-8E154754A3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75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AE15-91DC-45C1-9066-0F492A914417}" type="datetime1">
              <a:rPr lang="it-IT" smtClean="0"/>
              <a:pPr/>
              <a:t>18/09/2015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548-2461-42BC-9C42-8E154754A3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08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401D-08E1-4329-820A-13EFC53706F9}" type="datetime1">
              <a:rPr lang="it-IT" smtClean="0"/>
              <a:pPr/>
              <a:t>18/09/2015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548-2461-42BC-9C42-8E154754A3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162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5F61-65DD-46B8-AFCA-62330C139F0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D003-A787-4030-94EC-07C698B6556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1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F77F-0935-48E5-ADFF-AB79B9F50B8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D003-A787-4030-94EC-07C698B6556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88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12B7-FABF-4CBA-835F-394761C24F7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D003-A787-4030-94EC-07C698B6556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2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B18B-F355-47C9-84E2-E3015CD5CD7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D003-A787-4030-94EC-07C698B6556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36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A889-5A39-48C4-9657-1694653E7B4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D003-A787-4030-94EC-07C698B6556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44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173A-6461-4340-8A72-EC09DE8B0FC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D003-A787-4030-94EC-07C698B6556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2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3E83-F1BB-44CF-B569-10758316234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D003-A787-4030-94EC-07C698B6556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1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8780-1EFB-4362-A4DB-CAC4C3C9DB4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D003-A787-4030-94EC-07C698B6556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9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92F2-9244-4601-B060-D5F5F2CF3D84}" type="datetime1">
              <a:rPr lang="it-IT" smtClean="0"/>
              <a:pPr/>
              <a:t>18/09/2015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548-2461-42BC-9C42-8E154754A3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925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19B9-2D27-4E62-AA2A-702A0FEC086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D003-A787-4030-94EC-07C698B6556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20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9C8E-BA4F-4D0E-BD29-C494FF41738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D003-A787-4030-94EC-07C698B6556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83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A967-84B5-47C0-9EEB-859300AF32E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D003-A787-4030-94EC-07C698B6556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7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3711-6B5A-45DC-A330-88542481D25F}" type="datetime1">
              <a:rPr lang="it-IT" smtClean="0"/>
              <a:pPr/>
              <a:t>18/09/2015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548-2461-42BC-9C42-8E154754A3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22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A3477-72F8-4DA1-8005-2DE113E83DF8}" type="datetime1">
              <a:rPr lang="it-IT" smtClean="0"/>
              <a:pPr/>
              <a:t>18/09/2015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548-2461-42BC-9C42-8E154754A3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71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4995-4951-4AC5-B454-E967150E5367}" type="datetime1">
              <a:rPr lang="it-IT" smtClean="0"/>
              <a:pPr/>
              <a:t>18/09/2015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548-2461-42BC-9C42-8E154754A3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31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FC0D-E7CD-4EFB-B5C7-5B23A65843B8}" type="datetime1">
              <a:rPr lang="it-IT" smtClean="0"/>
              <a:pPr/>
              <a:t>18/09/2015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548-2461-42BC-9C42-8E154754A3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6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08C7-8996-40C9-8868-A737BAFDF857}" type="datetime1">
              <a:rPr lang="it-IT" smtClean="0"/>
              <a:pPr/>
              <a:t>18/09/2015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548-2461-42BC-9C42-8E154754A3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24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3355-C521-4746-B107-23407A363C4C}" type="datetime1">
              <a:rPr lang="it-IT" smtClean="0"/>
              <a:pPr/>
              <a:t>18/09/2015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548-2461-42BC-9C42-8E154754A3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58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53C9-6A26-4AFA-9E75-09B62C24978D}" type="datetime1">
              <a:rPr lang="it-IT" smtClean="0"/>
              <a:pPr/>
              <a:t>18/09/2015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548-2461-42BC-9C42-8E154754A3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60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124BE-6461-4514-BA18-AD071242CCE7}" type="datetime1">
              <a:rPr lang="it-IT" smtClean="0"/>
              <a:pPr/>
              <a:t>18/09/2015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E0548-2461-42BC-9C42-8E154754A37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ctangle 6"/>
          <p:cNvSpPr/>
          <p:nvPr userDrawn="1"/>
        </p:nvSpPr>
        <p:spPr>
          <a:xfrm>
            <a:off x="7417" y="-3001"/>
            <a:ext cx="9144000" cy="28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" y="18976"/>
            <a:ext cx="4563878" cy="79200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9" name="Pentagon 8"/>
          <p:cNvSpPr/>
          <p:nvPr userDrawn="1"/>
        </p:nvSpPr>
        <p:spPr>
          <a:xfrm>
            <a:off x="1588" y="6568809"/>
            <a:ext cx="9144000" cy="324000"/>
          </a:xfrm>
          <a:prstGeom prst="homePlate">
            <a:avLst/>
          </a:prstGeom>
          <a:solidFill>
            <a:srgbClr val="2D5E99"/>
          </a:solidFill>
          <a:ln>
            <a:solidFill>
              <a:srgbClr val="2D5E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algn="ctr"/>
            <a:r>
              <a:rPr lang="it-IT" i="1" dirty="0" smtClean="0"/>
              <a:t>                                                                                </a:t>
            </a:r>
            <a:r>
              <a:rPr lang="it-IT" b="1" i="1" dirty="0" smtClean="0">
                <a:latin typeface="Trebuchet MS" panose="020B0603020202020204" pitchFamily="34" charset="0"/>
              </a:rPr>
              <a:t>Investiamo nel vostro futuro</a:t>
            </a:r>
            <a:endParaRPr lang="it-IT" b="1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6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67278-F933-49F7-BF3B-97C3F509473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18/09/2015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D003-A787-4030-94EC-07C698B6556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417" y="-3001"/>
            <a:ext cx="9144000" cy="28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" y="18976"/>
            <a:ext cx="4563878" cy="79200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12" name="Pentagon 11"/>
          <p:cNvSpPr/>
          <p:nvPr userDrawn="1"/>
        </p:nvSpPr>
        <p:spPr>
          <a:xfrm>
            <a:off x="1588" y="6568809"/>
            <a:ext cx="9144000" cy="288000"/>
          </a:xfrm>
          <a:prstGeom prst="homePlate">
            <a:avLst/>
          </a:prstGeom>
          <a:solidFill>
            <a:srgbClr val="2D5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algn="ctr"/>
            <a:r>
              <a:rPr lang="it-IT" i="1" dirty="0">
                <a:solidFill>
                  <a:prstClr val="white"/>
                </a:solidFill>
              </a:rPr>
              <a:t>                                                                                </a:t>
            </a:r>
            <a:r>
              <a:rPr lang="it-IT" b="1" i="1" dirty="0">
                <a:solidFill>
                  <a:prstClr val="white"/>
                </a:solidFill>
                <a:latin typeface="Trebuchet MS" panose="020B0603020202020204" pitchFamily="34" charset="0"/>
              </a:rPr>
              <a:t>Investiamo nel vostro futuro</a:t>
            </a:r>
          </a:p>
        </p:txBody>
      </p:sp>
    </p:spTree>
    <p:extLst>
      <p:ext uri="{BB962C8B-B14F-4D97-AF65-F5344CB8AC3E}">
        <p14:creationId xmlns:p14="http://schemas.microsoft.com/office/powerpoint/2010/main" val="274808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3"/>
          <p:cNvSpPr/>
          <p:nvPr/>
        </p:nvSpPr>
        <p:spPr>
          <a:xfrm>
            <a:off x="430184" y="836712"/>
            <a:ext cx="828363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ln w="6350">
                  <a:noFill/>
                </a:ln>
                <a:solidFill>
                  <a:srgbClr val="2D5E99"/>
                </a:solidFill>
              </a:rPr>
              <a:t>Programma Operativo Nazionale </a:t>
            </a:r>
            <a:endParaRPr lang="it-IT" sz="2400" b="1" dirty="0">
              <a:ln w="6350">
                <a:noFill/>
              </a:ln>
              <a:solidFill>
                <a:srgbClr val="2D5E99"/>
              </a:solidFill>
            </a:endParaRPr>
          </a:p>
        </p:txBody>
      </p:sp>
      <p:sp>
        <p:nvSpPr>
          <p:cNvPr id="13" name="CasellaDiTesto 25"/>
          <p:cNvSpPr txBox="1"/>
          <p:nvPr/>
        </p:nvSpPr>
        <p:spPr>
          <a:xfrm flipH="1">
            <a:off x="504000" y="2889541"/>
            <a:ext cx="8136000" cy="430887"/>
          </a:xfrm>
          <a:prstGeom prst="rect">
            <a:avLst/>
          </a:prstGeom>
          <a:solidFill>
            <a:srgbClr val="2D5E99"/>
          </a:solidFill>
        </p:spPr>
        <p:txBody>
          <a:bodyPr wrap="square" rtlCol="0" anchor="ctr">
            <a:spAutoFit/>
          </a:bodyPr>
          <a:lstStyle>
            <a:defPPr>
              <a:defRPr lang="it-IT"/>
            </a:defPPr>
            <a:lvl1pPr marL="360000" algn="r">
              <a:defRPr sz="2400" b="1">
                <a:solidFill>
                  <a:schemeClr val="bg1"/>
                </a:solidFill>
              </a:defRPr>
            </a:lvl1pPr>
          </a:lstStyle>
          <a:p>
            <a:pPr marL="0" algn="ctr"/>
            <a:r>
              <a:rPr lang="it-IT" sz="2200" dirty="0" smtClean="0">
                <a:solidFill>
                  <a:prstClr val="white"/>
                </a:solidFill>
              </a:rPr>
              <a:t>LA VALUTAZIONE 2014 – 2020:  obiettivi e linee di intervento</a:t>
            </a:r>
            <a:endParaRPr lang="it-IT" sz="2200" i="1" dirty="0">
              <a:solidFill>
                <a:prstClr val="white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579794" y="2077774"/>
            <a:ext cx="5981700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rgbClr val="2D5E99"/>
                </a:solidFill>
                <a:effectLst/>
                <a:latin typeface="Calibri" pitchFamily="34" charset="0"/>
                <a:cs typeface="Arial" pitchFamily="34" charset="0"/>
              </a:rPr>
              <a:t>Programmazione</a:t>
            </a: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rgbClr val="2D5E99"/>
                </a:solidFill>
                <a:effectLst/>
                <a:latin typeface="Calibri" pitchFamily="34" charset="0"/>
                <a:cs typeface="Arial" pitchFamily="34" charset="0"/>
              </a:rPr>
              <a:t>20</a:t>
            </a: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rgbClr val="43A3D8"/>
                </a:solidFill>
                <a:effectLst/>
                <a:latin typeface="Calibri" pitchFamily="34" charset="0"/>
                <a:cs typeface="Arial" pitchFamily="34" charset="0"/>
              </a:rPr>
              <a:t>14</a:t>
            </a: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rgbClr val="496284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rgbClr val="2D5E99"/>
                </a:solidFill>
                <a:effectLst/>
                <a:latin typeface="Calibri" pitchFamily="34" charset="0"/>
                <a:cs typeface="Arial" pitchFamily="34" charset="0"/>
              </a:rPr>
              <a:t>20</a:t>
            </a: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rgbClr val="3B9ED3"/>
                </a:solidFill>
                <a:effectLst/>
                <a:latin typeface="Calibri" pitchFamily="34" charset="0"/>
                <a:cs typeface="Arial" pitchFamily="34" charset="0"/>
              </a:rPr>
              <a:t>20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rgbClr val="2D5E99"/>
                </a:solidFill>
                <a:effectLst/>
                <a:latin typeface="Calibri" pitchFamily="34" charset="0"/>
                <a:cs typeface="Arial" pitchFamily="34" charset="0"/>
              </a:rPr>
              <a:t>(FSE - FESR)</a:t>
            </a:r>
            <a:endParaRPr kumimoji="0" lang="it-IT" altLang="it-IT" sz="1600" b="0" i="0" u="none" strike="noStrike" cap="none" normalizeH="0" baseline="0" dirty="0" smtClean="0">
              <a:ln>
                <a:noFill/>
              </a:ln>
              <a:solidFill>
                <a:srgbClr val="2D5E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1226369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n w="6350"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Per la Scuola - competenze e ambienti per l’apprendimento</a:t>
            </a:r>
            <a:endParaRPr lang="it-IT" sz="4000" b="1" dirty="0">
              <a:ln w="635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24"/>
          <p:cNvSpPr txBox="1"/>
          <p:nvPr/>
        </p:nvSpPr>
        <p:spPr>
          <a:xfrm>
            <a:off x="5724128" y="343074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i="1" dirty="0">
                <a:solidFill>
                  <a:prstClr val="white">
                    <a:lumMod val="50000"/>
                  </a:prstClr>
                </a:solidFill>
              </a:rPr>
              <a:t>Loredana </a:t>
            </a:r>
            <a:r>
              <a:rPr lang="it-IT" b="1" i="1" dirty="0" err="1">
                <a:solidFill>
                  <a:prstClr val="white">
                    <a:lumMod val="50000"/>
                  </a:prstClr>
                </a:solidFill>
              </a:rPr>
              <a:t>Boeti</a:t>
            </a:r>
            <a:r>
              <a:rPr lang="it-IT" b="1" i="1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it-IT" b="1" i="1" dirty="0" err="1">
                <a:solidFill>
                  <a:prstClr val="white">
                    <a:lumMod val="50000"/>
                  </a:prstClr>
                </a:solidFill>
              </a:rPr>
              <a:t>AdG</a:t>
            </a:r>
            <a:r>
              <a:rPr lang="it-IT" b="1" i="1" dirty="0">
                <a:solidFill>
                  <a:prstClr val="white">
                    <a:lumMod val="50000"/>
                  </a:prstClr>
                </a:solidFill>
              </a:rPr>
              <a:t> PON</a:t>
            </a:r>
          </a:p>
          <a:p>
            <a:pPr algn="r"/>
            <a:r>
              <a:rPr lang="it-IT" b="1" i="1" dirty="0" smtClean="0">
                <a:solidFill>
                  <a:schemeClr val="bg1">
                    <a:lumMod val="50000"/>
                  </a:schemeClr>
                </a:solidFill>
              </a:rPr>
              <a:t>Roma, 22 Settembre 2015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3"/>
          <p:cNvSpPr txBox="1">
            <a:spLocks/>
          </p:cNvSpPr>
          <p:nvPr/>
        </p:nvSpPr>
        <p:spPr>
          <a:xfrm>
            <a:off x="4283968" y="332656"/>
            <a:ext cx="4939691" cy="68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rgbClr val="2D5E99"/>
                </a:solidFill>
                <a:cs typeface="Calibri" panose="020F0502020204030204" pitchFamily="34" charset="0"/>
              </a:rPr>
              <a:t>IL CRONOPROGRAMMA COMPLESSIVO DELLE ATTIVITA’</a:t>
            </a:r>
            <a:endParaRPr lang="it-IT" sz="2400" b="1" dirty="0">
              <a:solidFill>
                <a:srgbClr val="2D5E99"/>
              </a:solidFill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87" y="2289579"/>
            <a:ext cx="2750795" cy="365651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6350">
                <a:solidFill>
                  <a:schemeClr val="tx1"/>
                </a:solidFill>
              </a:ln>
              <a:latin typeface="EYInterstate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3719" y="1339145"/>
            <a:ext cx="2520280" cy="8553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  <a:latin typeface="EYInterstate" pitchFamily="2" charset="0"/>
                <a:cs typeface="Arial" pitchFamily="34" charset="0"/>
              </a:rPr>
              <a:t>LE  VALUTAZIONI PROGRAMMATE</a:t>
            </a:r>
            <a:endParaRPr lang="it-IT" sz="2400" b="1" dirty="0">
              <a:solidFill>
                <a:schemeClr val="tx2"/>
              </a:solidFill>
              <a:latin typeface="EYInterstate" pitchFamily="2" charset="0"/>
              <a:cs typeface="Arial" pitchFamily="34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35496" y="2448176"/>
            <a:ext cx="2779386" cy="619235"/>
          </a:xfrm>
          <a:prstGeom prst="homePlate">
            <a:avLst/>
          </a:prstGeom>
          <a:solidFill>
            <a:srgbClr val="FFFF6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accent1"/>
                </a:solidFill>
                <a:latin typeface="EYInterstate" pitchFamily="2" charset="0"/>
                <a:cs typeface="Arial" pitchFamily="34" charset="0"/>
              </a:rPr>
              <a:t>Valutazioni ex-post 2007-13</a:t>
            </a:r>
            <a:endParaRPr lang="it-IT" sz="2400" b="1" dirty="0">
              <a:solidFill>
                <a:schemeClr val="accent1"/>
              </a:solidFill>
              <a:latin typeface="EYInterstate" pitchFamily="2" charset="0"/>
              <a:cs typeface="Arial" pitchFamily="34" charset="0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136430" y="3960360"/>
            <a:ext cx="2734862" cy="62076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1"/>
                </a:solidFill>
                <a:latin typeface="EYInterstate" pitchFamily="2" charset="0"/>
                <a:cs typeface="Arial" pitchFamily="34" charset="0"/>
              </a:rPr>
              <a:t>Raccolta </a:t>
            </a:r>
            <a:r>
              <a:rPr lang="it-IT" sz="2400" b="1" dirty="0" smtClean="0">
                <a:solidFill>
                  <a:schemeClr val="accent1"/>
                </a:solidFill>
                <a:latin typeface="EYInterstate" pitchFamily="2" charset="0"/>
                <a:cs typeface="Arial" pitchFamily="34" charset="0"/>
              </a:rPr>
              <a:t>dati in itinere</a:t>
            </a:r>
            <a:endParaRPr lang="it-IT" sz="2400" b="1" dirty="0">
              <a:solidFill>
                <a:schemeClr val="accent1"/>
              </a:solidFill>
              <a:latin typeface="EYInterstate" pitchFamily="2" charset="0"/>
              <a:cs typeface="Arial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136430" y="4656839"/>
            <a:ext cx="2628000" cy="78838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YInterstate" pitchFamily="2" charset="0"/>
                <a:cs typeface="Arial" pitchFamily="34" charset="0"/>
              </a:rPr>
              <a:t>Valutazioni di implementazione</a:t>
            </a:r>
          </a:p>
        </p:txBody>
      </p:sp>
      <p:sp>
        <p:nvSpPr>
          <p:cNvPr id="24" name="Pentagon 23"/>
          <p:cNvSpPr/>
          <p:nvPr/>
        </p:nvSpPr>
        <p:spPr>
          <a:xfrm>
            <a:off x="136430" y="5546069"/>
            <a:ext cx="2628000" cy="61923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EYInterstate" pitchFamily="2" charset="0"/>
                <a:cs typeface="Arial" pitchFamily="34" charset="0"/>
              </a:rPr>
              <a:t>Valutazioni di impatto</a:t>
            </a:r>
          </a:p>
        </p:txBody>
      </p:sp>
      <p:sp>
        <p:nvSpPr>
          <p:cNvPr id="25" name="Pentagon 24"/>
          <p:cNvSpPr/>
          <p:nvPr/>
        </p:nvSpPr>
        <p:spPr>
          <a:xfrm>
            <a:off x="136430" y="3240264"/>
            <a:ext cx="2628000" cy="619235"/>
          </a:xfrm>
          <a:prstGeom prst="homePlate">
            <a:avLst/>
          </a:prstGeom>
          <a:solidFill>
            <a:srgbClr val="FFFF6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accent1"/>
                </a:solidFill>
                <a:latin typeface="EYInterstate" pitchFamily="2" charset="0"/>
                <a:cs typeface="Arial" pitchFamily="34" charset="0"/>
              </a:rPr>
              <a:t>Valutazioni ex-ante 14-20</a:t>
            </a:r>
            <a:endParaRPr lang="it-IT" sz="2400" b="1" dirty="0">
              <a:solidFill>
                <a:schemeClr val="accent1"/>
              </a:solidFill>
              <a:latin typeface="EYInterstate" pitchFamily="2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76575" y="1339145"/>
            <a:ext cx="6192688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 smtClean="0">
                <a:solidFill>
                  <a:schemeClr val="bg1"/>
                </a:solidFill>
              </a:rPr>
              <a:t>Orizzonte temporale</a:t>
            </a:r>
            <a:endParaRPr lang="it-IT" sz="2000" b="1" i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76575" y="1774383"/>
            <a:ext cx="828000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i="1" dirty="0" smtClean="0">
                <a:solidFill>
                  <a:schemeClr val="bg1"/>
                </a:solidFill>
              </a:rPr>
              <a:t>2014</a:t>
            </a:r>
            <a:endParaRPr lang="it-IT" sz="1300" b="1" i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70690" y="1774383"/>
            <a:ext cx="828000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i="1" dirty="0" smtClean="0">
                <a:solidFill>
                  <a:schemeClr val="bg1"/>
                </a:solidFill>
              </a:rPr>
              <a:t>2015</a:t>
            </a:r>
            <a:endParaRPr lang="it-IT" sz="1300" b="1" i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64805" y="1774383"/>
            <a:ext cx="828000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i="1" dirty="0" smtClean="0">
                <a:solidFill>
                  <a:schemeClr val="bg1"/>
                </a:solidFill>
              </a:rPr>
              <a:t>2016</a:t>
            </a:r>
            <a:endParaRPr lang="it-IT" sz="1300" b="1" i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58920" y="1774383"/>
            <a:ext cx="828000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i="1" dirty="0" smtClean="0">
                <a:solidFill>
                  <a:schemeClr val="bg1"/>
                </a:solidFill>
              </a:rPr>
              <a:t>2017</a:t>
            </a:r>
            <a:endParaRPr lang="it-IT" sz="1300" b="1" i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53035" y="1774383"/>
            <a:ext cx="828000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i="1" dirty="0" smtClean="0">
                <a:solidFill>
                  <a:schemeClr val="bg1"/>
                </a:solidFill>
              </a:rPr>
              <a:t>2018</a:t>
            </a:r>
            <a:endParaRPr lang="it-IT" sz="1300" b="1" i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47150" y="1774383"/>
            <a:ext cx="828000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i="1" dirty="0" smtClean="0">
                <a:solidFill>
                  <a:schemeClr val="bg1"/>
                </a:solidFill>
              </a:rPr>
              <a:t>2019</a:t>
            </a:r>
            <a:endParaRPr lang="it-IT" sz="1300" b="1" i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41263" y="1774383"/>
            <a:ext cx="828000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i="1" dirty="0" smtClean="0">
                <a:solidFill>
                  <a:schemeClr val="bg1"/>
                </a:solidFill>
              </a:rPr>
              <a:t>2020</a:t>
            </a:r>
            <a:endParaRPr lang="it-IT" sz="1300" b="1" i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71292" y="2291680"/>
            <a:ext cx="6192000" cy="40896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6350">
                <a:solidFill>
                  <a:schemeClr val="tx1"/>
                </a:solidFill>
              </a:ln>
              <a:latin typeface="EYInterstate" pitchFamily="2" charset="0"/>
            </a:endParaRPr>
          </a:p>
        </p:txBody>
      </p:sp>
      <p:sp>
        <p:nvSpPr>
          <p:cNvPr id="35" name="CasellaDiTesto 25"/>
          <p:cNvSpPr txBox="1"/>
          <p:nvPr/>
        </p:nvSpPr>
        <p:spPr>
          <a:xfrm>
            <a:off x="5558920" y="5589240"/>
            <a:ext cx="3504371" cy="619200"/>
          </a:xfrm>
          <a:prstGeom prst="homePlate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60000"/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36" name="CasellaDiTesto 25"/>
          <p:cNvSpPr txBox="1"/>
          <p:nvPr/>
        </p:nvSpPr>
        <p:spPr>
          <a:xfrm>
            <a:off x="4664805" y="4754016"/>
            <a:ext cx="4398485" cy="619200"/>
          </a:xfrm>
          <a:prstGeom prst="homePlate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60000"/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37" name="CasellaDiTesto 25"/>
          <p:cNvSpPr txBox="1"/>
          <p:nvPr/>
        </p:nvSpPr>
        <p:spPr>
          <a:xfrm>
            <a:off x="2915816" y="2449760"/>
            <a:ext cx="2576989" cy="619200"/>
          </a:xfrm>
          <a:prstGeom prst="homePlate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60000"/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38" name="CasellaDiTesto 25"/>
          <p:cNvSpPr txBox="1"/>
          <p:nvPr/>
        </p:nvSpPr>
        <p:spPr>
          <a:xfrm>
            <a:off x="2915816" y="3241848"/>
            <a:ext cx="775447" cy="619200"/>
          </a:xfrm>
          <a:prstGeom prst="homePlate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60000"/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39" name="CasellaDiTesto 25"/>
          <p:cNvSpPr txBox="1"/>
          <p:nvPr/>
        </p:nvSpPr>
        <p:spPr>
          <a:xfrm>
            <a:off x="2915816" y="3961928"/>
            <a:ext cx="6126679" cy="6192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60000"/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11560" y="1412776"/>
            <a:ext cx="3096344" cy="48861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6350">
                <a:solidFill>
                  <a:schemeClr val="tx1"/>
                </a:solidFill>
              </a:ln>
              <a:latin typeface="EYInterstate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D003-A787-4030-94EC-07C698B6556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tangolo 30"/>
          <p:cNvSpPr/>
          <p:nvPr/>
        </p:nvSpPr>
        <p:spPr bwMode="auto">
          <a:xfrm rot="16200000">
            <a:off x="1804865" y="3631184"/>
            <a:ext cx="4886198" cy="44938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lIns="50428" tIns="50428" rIns="50428" bIns="50428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00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L’AUTORITA’ DI GESTIONE</a:t>
            </a:r>
            <a:endParaRPr lang="it-IT" sz="2000" b="1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611560" y="1535985"/>
            <a:ext cx="2952328" cy="1260000"/>
          </a:xfrm>
          <a:prstGeom prst="homePlat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2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GESTIONE</a:t>
            </a:r>
            <a:endParaRPr lang="it-IT" sz="22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611560" y="3220403"/>
            <a:ext cx="2952328" cy="1260000"/>
          </a:xfrm>
          <a:prstGeom prst="homePlat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2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ATTUAZIONE</a:t>
            </a:r>
            <a:endParaRPr lang="it-IT" sz="22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611560" y="4839608"/>
            <a:ext cx="2952328" cy="1260000"/>
          </a:xfrm>
          <a:prstGeom prst="homePlat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2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QUALITA’ E TRASPARENZA </a:t>
            </a:r>
            <a:endParaRPr lang="it-IT" sz="22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24028" y="3312215"/>
            <a:ext cx="3744416" cy="1112537"/>
            <a:chOff x="4824028" y="3312215"/>
            <a:chExt cx="3744416" cy="1112537"/>
          </a:xfrm>
        </p:grpSpPr>
        <p:sp>
          <p:nvSpPr>
            <p:cNvPr id="18" name="Rettangolo 19"/>
            <p:cNvSpPr/>
            <p:nvPr/>
          </p:nvSpPr>
          <p:spPr bwMode="auto">
            <a:xfrm>
              <a:off x="4834819" y="3312215"/>
              <a:ext cx="3722834" cy="3204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563" tIns="18563" rIns="18563" bIns="18563" spcCol="1270" anchor="ctr"/>
            <a:lstStyle/>
            <a:p>
              <a:pPr marL="72000"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b="1" dirty="0" smtClean="0">
                  <a:solidFill>
                    <a:prstClr val="black"/>
                  </a:solidFill>
                </a:rPr>
                <a:t>INVALSI</a:t>
              </a:r>
              <a:endParaRPr lang="it-IT" b="1" dirty="0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" name="Rettangolo 19"/>
            <p:cNvSpPr/>
            <p:nvPr/>
          </p:nvSpPr>
          <p:spPr bwMode="auto">
            <a:xfrm>
              <a:off x="4824028" y="3704672"/>
              <a:ext cx="3744416" cy="3204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563" tIns="18563" rIns="18563" bIns="18563" spcCol="1270" anchor="ctr"/>
            <a:lstStyle/>
            <a:p>
              <a:pPr marL="72000"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b="1" dirty="0" smtClean="0">
                  <a:solidFill>
                    <a:prstClr val="black"/>
                  </a:solidFill>
                </a:rPr>
                <a:t>INDIRE</a:t>
              </a:r>
              <a:endParaRPr lang="it-IT" b="1" dirty="0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0" name="Rettangolo 19"/>
            <p:cNvSpPr/>
            <p:nvPr/>
          </p:nvSpPr>
          <p:spPr bwMode="auto">
            <a:xfrm>
              <a:off x="4824028" y="4104303"/>
              <a:ext cx="3744416" cy="3204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563" tIns="18563" rIns="18563" bIns="18563" spcCol="1270" anchor="ctr"/>
            <a:lstStyle/>
            <a:p>
              <a:pPr marL="72000"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b="1" dirty="0" smtClean="0">
                  <a:solidFill>
                    <a:prstClr val="black"/>
                  </a:solidFill>
                </a:rPr>
                <a:t>VALUTATORE INDIPENDENTE</a:t>
              </a:r>
              <a:endParaRPr lang="it-IT" b="1" dirty="0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752020" y="3168199"/>
            <a:ext cx="3888432" cy="1439562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1" name="Group 30"/>
          <p:cNvGrpSpPr/>
          <p:nvPr/>
        </p:nvGrpSpPr>
        <p:grpSpPr>
          <a:xfrm>
            <a:off x="4824028" y="1647294"/>
            <a:ext cx="3744416" cy="1112537"/>
            <a:chOff x="4860032" y="1586635"/>
            <a:chExt cx="3744416" cy="1112537"/>
          </a:xfrm>
        </p:grpSpPr>
        <p:sp>
          <p:nvSpPr>
            <p:cNvPr id="16" name="Rettangolo 19"/>
            <p:cNvSpPr/>
            <p:nvPr/>
          </p:nvSpPr>
          <p:spPr bwMode="auto">
            <a:xfrm>
              <a:off x="4870823" y="1586635"/>
              <a:ext cx="3722834" cy="3204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563" tIns="18563" rIns="18563" bIns="18563" spcCol="1270" anchor="ctr"/>
            <a:lstStyle/>
            <a:p>
              <a:pPr marL="72000"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b="1" dirty="0" smtClean="0">
                  <a:solidFill>
                    <a:prstClr val="black"/>
                  </a:solidFill>
                </a:rPr>
                <a:t>IL RESPONSABILE DEL PIANO</a:t>
              </a:r>
              <a:endParaRPr lang="it-IT" b="1" dirty="0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3" name="Rettangolo 19"/>
            <p:cNvSpPr/>
            <p:nvPr/>
          </p:nvSpPr>
          <p:spPr bwMode="auto">
            <a:xfrm>
              <a:off x="4860032" y="1979092"/>
              <a:ext cx="3744416" cy="3204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563" tIns="18563" rIns="18563" bIns="18563" spcCol="1270" anchor="ctr"/>
            <a:lstStyle/>
            <a:p>
              <a:pPr marL="72000"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b="1" dirty="0" smtClean="0">
                  <a:solidFill>
                    <a:prstClr val="black"/>
                  </a:solidFill>
                  <a:cs typeface="Calibri" panose="020F0502020204030204" pitchFamily="34" charset="0"/>
                </a:rPr>
                <a:t>IL GRUPPO DI COORDINAMENTO</a:t>
              </a:r>
              <a:endParaRPr lang="it-IT" b="1" dirty="0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7" name="Rettangolo 19"/>
            <p:cNvSpPr/>
            <p:nvPr/>
          </p:nvSpPr>
          <p:spPr bwMode="auto">
            <a:xfrm>
              <a:off x="4860032" y="2378723"/>
              <a:ext cx="3744416" cy="3204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563" tIns="18563" rIns="18563" bIns="18563" spcCol="1270" anchor="ctr"/>
            <a:lstStyle/>
            <a:p>
              <a:pPr marL="72000"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b="1" dirty="0" smtClean="0">
                  <a:solidFill>
                    <a:prstClr val="black"/>
                  </a:solidFill>
                </a:rPr>
                <a:t>LO STEERING GROUP</a:t>
              </a:r>
              <a:endParaRPr lang="it-IT" b="1" dirty="0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752020" y="1483781"/>
            <a:ext cx="3888432" cy="1439562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oup 3"/>
          <p:cNvGrpSpPr/>
          <p:nvPr/>
        </p:nvGrpSpPr>
        <p:grpSpPr>
          <a:xfrm>
            <a:off x="4824028" y="4955791"/>
            <a:ext cx="3744416" cy="1102788"/>
            <a:chOff x="4788024" y="4990508"/>
            <a:chExt cx="3744416" cy="1102788"/>
          </a:xfrm>
        </p:grpSpPr>
        <p:sp>
          <p:nvSpPr>
            <p:cNvPr id="21" name="Rettangolo 19"/>
            <p:cNvSpPr/>
            <p:nvPr/>
          </p:nvSpPr>
          <p:spPr bwMode="auto">
            <a:xfrm>
              <a:off x="4798815" y="4990508"/>
              <a:ext cx="3722834" cy="3204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563" tIns="18563" rIns="18563" bIns="18563" spcCol="1270" anchor="ctr"/>
            <a:lstStyle/>
            <a:p>
              <a:pPr marL="72000"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b="1" dirty="0" smtClean="0">
                  <a:solidFill>
                    <a:prstClr val="black"/>
                  </a:solidFill>
                </a:rPr>
                <a:t>MONITORAGGIO</a:t>
              </a:r>
              <a:endParaRPr lang="it-IT" b="1" dirty="0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2" name="Rettangolo 19"/>
            <p:cNvSpPr/>
            <p:nvPr/>
          </p:nvSpPr>
          <p:spPr bwMode="auto">
            <a:xfrm>
              <a:off x="4788024" y="5381677"/>
              <a:ext cx="3744416" cy="3204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563" tIns="18563" rIns="18563" bIns="18563" spcCol="1270" anchor="ctr"/>
            <a:lstStyle/>
            <a:p>
              <a:pPr marL="72000"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b="1" dirty="0" smtClean="0">
                  <a:solidFill>
                    <a:prstClr val="black"/>
                  </a:solidFill>
                </a:rPr>
                <a:t>PUBBLICITA’</a:t>
              </a:r>
              <a:endParaRPr lang="it-IT" b="1" dirty="0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3" name="Rettangolo 19"/>
            <p:cNvSpPr/>
            <p:nvPr/>
          </p:nvSpPr>
          <p:spPr bwMode="auto">
            <a:xfrm>
              <a:off x="4788024" y="5772847"/>
              <a:ext cx="3744416" cy="3204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563" tIns="18563" rIns="18563" bIns="18563" spcCol="1270" anchor="ctr"/>
            <a:lstStyle/>
            <a:p>
              <a:pPr marL="72000"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b="1" dirty="0" smtClean="0">
                  <a:solidFill>
                    <a:prstClr val="black"/>
                  </a:solidFill>
                </a:rPr>
                <a:t>INFORMAZIONE</a:t>
              </a:r>
              <a:endParaRPr lang="it-IT" b="1" dirty="0">
                <a:solidFill>
                  <a:prstClr val="black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752020" y="4787404"/>
            <a:ext cx="3888432" cy="1439562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Titolo 3"/>
          <p:cNvSpPr txBox="1">
            <a:spLocks/>
          </p:cNvSpPr>
          <p:nvPr/>
        </p:nvSpPr>
        <p:spPr>
          <a:xfrm>
            <a:off x="3923928" y="228336"/>
            <a:ext cx="4939691" cy="68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rgbClr val="2D5E99"/>
                </a:solidFill>
                <a:cs typeface="Calibri" panose="020F0502020204030204" pitchFamily="34" charset="0"/>
              </a:rPr>
              <a:t>L’ASSETTO ORGANIZZATIVO</a:t>
            </a:r>
            <a:endParaRPr lang="it-IT" sz="2400" b="1" dirty="0">
              <a:solidFill>
                <a:srgbClr val="2D5E99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D003-A787-4030-94EC-07C698B6556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3"/>
          <p:cNvSpPr txBox="1">
            <a:spLocks/>
          </p:cNvSpPr>
          <p:nvPr/>
        </p:nvSpPr>
        <p:spPr>
          <a:xfrm>
            <a:off x="3923928" y="228336"/>
            <a:ext cx="5148065" cy="1040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rgbClr val="2D5E99"/>
                </a:solidFill>
                <a:cs typeface="Calibri" panose="020F0502020204030204" pitchFamily="34" charset="0"/>
              </a:rPr>
              <a:t>IL RUOLO DELL’AUTORITA’ </a:t>
            </a:r>
          </a:p>
          <a:p>
            <a:pPr algn="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rgbClr val="2D5E99"/>
                </a:solidFill>
                <a:cs typeface="Calibri" panose="020F0502020204030204" pitchFamily="34" charset="0"/>
              </a:rPr>
              <a:t>DI GESTIONE</a:t>
            </a:r>
            <a:endParaRPr lang="it-IT" sz="2400" b="1" dirty="0">
              <a:solidFill>
                <a:srgbClr val="2D5E99"/>
              </a:solidFill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340768"/>
            <a:ext cx="863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b="1" dirty="0">
                <a:solidFill>
                  <a:schemeClr val="tx2"/>
                </a:solidFill>
              </a:rPr>
              <a:t>La nuova programmazione 2014-2020 è caratterizzata da un forte orientamento ai risultati, che si concretizza con: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51520" y="2132856"/>
            <a:ext cx="5328592" cy="539984"/>
            <a:chOff x="323528" y="2672840"/>
            <a:chExt cx="5328592" cy="539984"/>
          </a:xfrm>
        </p:grpSpPr>
        <p:pic>
          <p:nvPicPr>
            <p:cNvPr id="4" name="Picture 2" descr="C:\USERS\ILARIA~1.COS\APPDATA\LOCAL\TEMP\wz3c18\png\dart2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72840"/>
              <a:ext cx="539984" cy="53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71600" y="2776786"/>
              <a:ext cx="4680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rgbClr val="0070C0"/>
                  </a:solidFill>
                </a:rPr>
                <a:t>LA DEFINIZIONE DEI RISULTATI ATTESI</a:t>
              </a:r>
              <a:endParaRPr lang="it-IT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1520" y="2672992"/>
            <a:ext cx="8340140" cy="539984"/>
            <a:chOff x="310740" y="3212976"/>
            <a:chExt cx="8340140" cy="539984"/>
          </a:xfrm>
        </p:grpSpPr>
        <p:pic>
          <p:nvPicPr>
            <p:cNvPr id="5" name="Picture 2" descr="C:\USERS\ILARIA~1.COS\APPDATA\LOCAL\TEMP\wz3c18\png\dart2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40" y="3212976"/>
              <a:ext cx="539984" cy="53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958812" y="3280842"/>
              <a:ext cx="7692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rgbClr val="0070C0"/>
                  </a:solidFill>
                </a:rPr>
                <a:t>L’INDIVIDUAZIONE DI INDICATORI DI REALIZZAZIONE E RISULTATO  </a:t>
              </a:r>
              <a:endParaRPr lang="it-IT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1520" y="3226294"/>
            <a:ext cx="8856983" cy="707886"/>
            <a:chOff x="310740" y="3755570"/>
            <a:chExt cx="8091382" cy="707886"/>
          </a:xfrm>
        </p:grpSpPr>
        <p:pic>
          <p:nvPicPr>
            <p:cNvPr id="6" name="Picture 2" descr="C:\USERS\ILARIA~1.COS\APPDATA\LOCAL\TEMP\wz3c18\png\dart2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40" y="3778332"/>
              <a:ext cx="539984" cy="53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93367" y="3755570"/>
              <a:ext cx="75087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rgbClr val="0070C0"/>
                  </a:solidFill>
                </a:rPr>
                <a:t>L’INTRODUZIONE DEL PERFORMANCE FRAMEWORK E DELLA RISERVA DI EFFICACIA</a:t>
              </a:r>
              <a:endParaRPr lang="it-IT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8810" y="4694309"/>
            <a:ext cx="8549654" cy="966939"/>
            <a:chOff x="301091" y="5805264"/>
            <a:chExt cx="8549654" cy="966939"/>
          </a:xfrm>
        </p:grpSpPr>
        <p:sp>
          <p:nvSpPr>
            <p:cNvPr id="25" name="Rectangle 24"/>
            <p:cNvSpPr/>
            <p:nvPr/>
          </p:nvSpPr>
          <p:spPr>
            <a:xfrm>
              <a:off x="301091" y="5805264"/>
              <a:ext cx="8549654" cy="96693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180000" tIns="36000" rIns="180000" bIns="36000">
              <a:noAutofit/>
            </a:bodyPr>
            <a:lstStyle/>
            <a:p>
              <a:pPr algn="just"/>
              <a:endParaRPr lang="it-IT" i="1" dirty="0" smtClean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7475" y="5818038"/>
              <a:ext cx="8156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/>
                <a:t>Nel quadro di questa rinnovata attenzione alla valutazione e ai risultati, </a:t>
              </a:r>
              <a:r>
                <a:rPr lang="it-IT" dirty="0" smtClean="0"/>
                <a:t>l’</a:t>
              </a:r>
              <a:r>
                <a:rPr lang="it-IT" b="1" dirty="0" smtClean="0"/>
                <a:t>Autorità di Gestione</a:t>
              </a:r>
              <a:r>
                <a:rPr lang="it-IT" dirty="0" smtClean="0"/>
                <a:t> </a:t>
              </a:r>
              <a:r>
                <a:rPr lang="it-IT" dirty="0"/>
                <a:t>ha il compito di creare condizioni favorevoli alla realizzazione delle attività valutative e alla loro valorizzazione e </a:t>
              </a:r>
              <a:r>
                <a:rPr lang="it-IT" dirty="0" smtClean="0"/>
                <a:t>utilizzo</a:t>
              </a:r>
              <a:endParaRPr lang="it-IT" dirty="0"/>
            </a:p>
          </p:txBody>
        </p:sp>
      </p:grpSp>
      <p:pic>
        <p:nvPicPr>
          <p:cNvPr id="20" name="Picture 2" descr="C:\Users\vineesh.v\Pictures\Training illustration\20H00138_White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33"/>
          <a:stretch/>
        </p:blipFill>
        <p:spPr bwMode="auto">
          <a:xfrm>
            <a:off x="0" y="5301208"/>
            <a:ext cx="9144000" cy="125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7"/>
          <p:cNvGrpSpPr/>
          <p:nvPr/>
        </p:nvGrpSpPr>
        <p:grpSpPr>
          <a:xfrm>
            <a:off x="272144" y="3897128"/>
            <a:ext cx="7938852" cy="539984"/>
            <a:chOff x="310740" y="3670244"/>
            <a:chExt cx="7938852" cy="539984"/>
          </a:xfrm>
        </p:grpSpPr>
        <p:pic>
          <p:nvPicPr>
            <p:cNvPr id="21" name="Picture 2" descr="C:\USERS\ILARIA~1.COS\APPDATA\LOCAL\TEMP\wz3c18\png\dart2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40" y="3670244"/>
              <a:ext cx="539984" cy="53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12"/>
            <p:cNvSpPr txBox="1"/>
            <p:nvPr/>
          </p:nvSpPr>
          <p:spPr>
            <a:xfrm>
              <a:off x="938188" y="3755570"/>
              <a:ext cx="73114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rgbClr val="0070C0"/>
                  </a:solidFill>
                </a:rPr>
                <a:t>LA QUANTIFICAZIONE DEI TARGET DA RAGGIUNGERE NEL 2023</a:t>
              </a:r>
              <a:endParaRPr lang="it-IT" sz="20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9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D003-A787-4030-94EC-07C698B6556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olo 3"/>
          <p:cNvSpPr txBox="1">
            <a:spLocks/>
          </p:cNvSpPr>
          <p:nvPr/>
        </p:nvSpPr>
        <p:spPr>
          <a:xfrm>
            <a:off x="3995935" y="404664"/>
            <a:ext cx="5148065" cy="68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rgbClr val="2D5E99"/>
                </a:solidFill>
                <a:cs typeface="Calibri" panose="020F0502020204030204" pitchFamily="34" charset="0"/>
              </a:rPr>
              <a:t>PERFORMANCE FRAMEWORK</a:t>
            </a:r>
          </a:p>
          <a:p>
            <a:pPr algn="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rgbClr val="2D5E99"/>
                </a:solidFill>
                <a:cs typeface="Calibri" panose="020F0502020204030204" pitchFamily="34" charset="0"/>
              </a:rPr>
              <a:t> E RISERVA </a:t>
            </a:r>
            <a:r>
              <a:rPr lang="it-IT" sz="2400" b="1" dirty="0" err="1" smtClean="0">
                <a:solidFill>
                  <a:srgbClr val="2D5E99"/>
                </a:solidFill>
                <a:cs typeface="Calibri" panose="020F0502020204030204" pitchFamily="34" charset="0"/>
              </a:rPr>
              <a:t>DI</a:t>
            </a:r>
            <a:r>
              <a:rPr lang="it-IT" sz="2400" b="1" dirty="0" smtClean="0">
                <a:solidFill>
                  <a:srgbClr val="2D5E99"/>
                </a:solidFill>
                <a:cs typeface="Calibri" panose="020F0502020204030204" pitchFamily="34" charset="0"/>
              </a:rPr>
              <a:t> EFFICACIA</a:t>
            </a:r>
            <a:endParaRPr lang="it-IT" sz="2400" b="1" dirty="0">
              <a:solidFill>
                <a:srgbClr val="2D5E99"/>
              </a:solidFill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772816"/>
            <a:ext cx="86327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chemeClr val="tx2"/>
                </a:solidFill>
              </a:rPr>
              <a:t>Il </a:t>
            </a:r>
            <a:r>
              <a:rPr lang="it-IT" sz="2000" b="1" i="1" dirty="0" smtClean="0">
                <a:solidFill>
                  <a:srgbClr val="0070C0"/>
                </a:solidFill>
              </a:rPr>
              <a:t>performance </a:t>
            </a:r>
            <a:r>
              <a:rPr lang="it-IT" sz="2000" b="1" i="1" dirty="0" err="1" smtClean="0">
                <a:solidFill>
                  <a:srgbClr val="0070C0"/>
                </a:solidFill>
              </a:rPr>
              <a:t>framework</a:t>
            </a:r>
            <a:r>
              <a:rPr lang="it-IT" sz="2000" b="1" i="1" dirty="0" smtClean="0">
                <a:solidFill>
                  <a:srgbClr val="0070C0"/>
                </a:solidFill>
              </a:rPr>
              <a:t> </a:t>
            </a:r>
            <a:r>
              <a:rPr lang="it-IT" b="1" dirty="0" smtClean="0">
                <a:solidFill>
                  <a:schemeClr val="tx2"/>
                </a:solidFill>
              </a:rPr>
              <a:t>è uno strumento volto a verificare l’efficacia nell’attuazione del Programma. 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50" y="2546901"/>
            <a:ext cx="7920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tx2"/>
                </a:solidFill>
              </a:rPr>
              <a:t>Si basa su un sistema di </a:t>
            </a:r>
            <a:r>
              <a:rPr lang="it-IT" sz="2000" b="1" dirty="0" smtClean="0">
                <a:solidFill>
                  <a:srgbClr val="0070C0"/>
                </a:solidFill>
              </a:rPr>
              <a:t>indicatori</a:t>
            </a:r>
            <a:r>
              <a:rPr lang="it-IT" sz="2000" i="1" dirty="0" smtClean="0">
                <a:solidFill>
                  <a:srgbClr val="FFC000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legati all’attuazione finanziaria e alle realizzazioni fisiche, per i quali devono essere fissati target intermedi (</a:t>
            </a:r>
            <a:r>
              <a:rPr lang="it-IT" i="1" dirty="0" err="1" smtClean="0">
                <a:solidFill>
                  <a:schemeClr val="tx2"/>
                </a:solidFill>
              </a:rPr>
              <a:t>milestones</a:t>
            </a:r>
            <a:r>
              <a:rPr lang="it-IT" dirty="0" smtClean="0">
                <a:solidFill>
                  <a:schemeClr val="tx2"/>
                </a:solidFill>
              </a:rPr>
              <a:t>) al 2018 e target finali al 2023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6408" y="3596243"/>
            <a:ext cx="78587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tx2"/>
                </a:solidFill>
              </a:rPr>
              <a:t>Nel 2019 a seguito della </a:t>
            </a:r>
            <a:r>
              <a:rPr lang="it-IT" sz="2000" b="1" dirty="0" smtClean="0">
                <a:solidFill>
                  <a:srgbClr val="0070C0"/>
                </a:solidFill>
              </a:rPr>
              <a:t>verifica dell’attuazione </a:t>
            </a:r>
            <a:r>
              <a:rPr lang="it-IT" dirty="0" smtClean="0">
                <a:solidFill>
                  <a:schemeClr val="tx2"/>
                </a:solidFill>
              </a:rPr>
              <a:t>(performance </a:t>
            </a:r>
            <a:r>
              <a:rPr lang="it-IT" i="1" dirty="0" err="1" smtClean="0">
                <a:solidFill>
                  <a:schemeClr val="tx2"/>
                </a:solidFill>
              </a:rPr>
              <a:t>review</a:t>
            </a:r>
            <a:r>
              <a:rPr lang="it-IT" dirty="0" smtClean="0">
                <a:solidFill>
                  <a:schemeClr val="tx2"/>
                </a:solidFill>
              </a:rPr>
              <a:t>) la CE 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attribuisce la </a:t>
            </a:r>
            <a:r>
              <a:rPr lang="it-IT" sz="2000" b="1" dirty="0" smtClean="0">
                <a:solidFill>
                  <a:srgbClr val="0070C0"/>
                </a:solidFill>
              </a:rPr>
              <a:t>riserva di efficacia </a:t>
            </a:r>
            <a:r>
              <a:rPr lang="it-IT" dirty="0" smtClean="0">
                <a:solidFill>
                  <a:schemeClr val="tx2"/>
                </a:solidFill>
              </a:rPr>
              <a:t>(6% della dotazione del Programma) alle priorità che hanno conseguito i target intermedi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20" name="Picture 2" descr="C:\Users\vineesh.v\Pictures\Training illustration\20H00138_White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33"/>
          <a:stretch/>
        </p:blipFill>
        <p:spPr bwMode="auto">
          <a:xfrm>
            <a:off x="0" y="5255831"/>
            <a:ext cx="9144000" cy="126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2"/>
          <p:cNvSpPr txBox="1"/>
          <p:nvPr/>
        </p:nvSpPr>
        <p:spPr>
          <a:xfrm>
            <a:off x="772269" y="4635133"/>
            <a:ext cx="7887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tx2"/>
                </a:solidFill>
              </a:rPr>
              <a:t>Un livello non soddisfacente di conseguimento dei target intermedi e finali 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può determinare anche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sz="2000" b="1" dirty="0" smtClean="0">
                <a:solidFill>
                  <a:srgbClr val="0070C0"/>
                </a:solidFill>
              </a:rPr>
              <a:t>sanzioni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(sospensioni dei pagamenti nel 2019 e 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correzioni finanziarie nel 2025)</a:t>
            </a:r>
            <a:endParaRPr lang="it-IT" dirty="0">
              <a:solidFill>
                <a:schemeClr val="tx2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9512" y="1216703"/>
            <a:ext cx="8784976" cy="539984"/>
            <a:chOff x="310740" y="3670244"/>
            <a:chExt cx="8025599" cy="539984"/>
          </a:xfrm>
        </p:grpSpPr>
        <p:pic>
          <p:nvPicPr>
            <p:cNvPr id="24" name="Picture 2" descr="C:\USERS\ILARIA~1.COS\APPDATA\LOCAL\TEMP\wz3c18\png\dart2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40" y="3670244"/>
              <a:ext cx="539984" cy="53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827584" y="3755570"/>
              <a:ext cx="7508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0070C0"/>
                  </a:solidFill>
                </a:rPr>
                <a:t>L’INTRODUZIONE DEL PERFORMANCE FRAMEWORK E DELLA RISERVA </a:t>
              </a:r>
              <a:r>
                <a:rPr lang="it-IT" b="1" dirty="0" err="1" smtClean="0">
                  <a:solidFill>
                    <a:srgbClr val="0070C0"/>
                  </a:solidFill>
                </a:rPr>
                <a:t>DI</a:t>
              </a:r>
              <a:r>
                <a:rPr lang="it-IT" b="1" dirty="0" smtClean="0">
                  <a:solidFill>
                    <a:srgbClr val="0070C0"/>
                  </a:solidFill>
                </a:rPr>
                <a:t> EFFICACIA; </a:t>
              </a:r>
              <a:endParaRPr lang="it-IT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028" name="Picture 4" descr="C:\Users\Sara.Vaudo\Downloads\left224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0237" y="2636912"/>
            <a:ext cx="216758" cy="2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Sara.Vaudo\Downloads\left224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0237" y="3708033"/>
            <a:ext cx="216758" cy="2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Sara.Vaudo\Downloads\left224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0238" y="4716145"/>
            <a:ext cx="216758" cy="2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6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D003-A787-4030-94EC-07C698B6556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itolo 3"/>
          <p:cNvSpPr txBox="1">
            <a:spLocks/>
          </p:cNvSpPr>
          <p:nvPr/>
        </p:nvSpPr>
        <p:spPr>
          <a:xfrm>
            <a:off x="4499992" y="332656"/>
            <a:ext cx="4535997" cy="68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it-IT" sz="2400" b="1" dirty="0">
                <a:solidFill>
                  <a:srgbClr val="2D5E99"/>
                </a:solidFill>
                <a:cs typeface="Calibri" panose="020F0502020204030204" pitchFamily="34" charset="0"/>
              </a:rPr>
              <a:t>IL COINVOLGIMENTO DELLE </a:t>
            </a:r>
            <a:r>
              <a:rPr lang="it-IT" sz="2400" b="1" dirty="0" smtClean="0">
                <a:solidFill>
                  <a:srgbClr val="2D5E99"/>
                </a:solidFill>
                <a:cs typeface="Calibri" panose="020F0502020204030204" pitchFamily="34" charset="0"/>
              </a:rPr>
              <a:t>ISTITUZIONI SCOLASTICHE</a:t>
            </a:r>
            <a:endParaRPr lang="it-IT" sz="2400" b="1" dirty="0">
              <a:solidFill>
                <a:srgbClr val="2D5E99"/>
              </a:solidFill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3870" y="1772816"/>
            <a:ext cx="398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VALUTAZIONI DI IMPLEMENTAZIONE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330" y="1740550"/>
            <a:ext cx="398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VALUTAZIONI DI IMPLEMENTAZIONE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C:\Users\vineesh.v\Pictures\Training illustration\20H00138_Right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3"/>
          <a:stretch/>
        </p:blipFill>
        <p:spPr bwMode="auto">
          <a:xfrm>
            <a:off x="6444208" y="1484784"/>
            <a:ext cx="2699792" cy="50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23528" y="1052736"/>
            <a:ext cx="8568952" cy="5469418"/>
            <a:chOff x="323528" y="1052736"/>
            <a:chExt cx="8568952" cy="5469418"/>
          </a:xfrm>
        </p:grpSpPr>
        <p:sp>
          <p:nvSpPr>
            <p:cNvPr id="36" name="TextBox 35"/>
            <p:cNvSpPr txBox="1"/>
            <p:nvPr/>
          </p:nvSpPr>
          <p:spPr>
            <a:xfrm>
              <a:off x="323528" y="3429000"/>
              <a:ext cx="6120679" cy="309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algn="just">
                <a:spcAft>
                  <a:spcPts val="0"/>
                </a:spcAft>
                <a:buClr>
                  <a:srgbClr val="FFC000"/>
                </a:buClr>
                <a:buFont typeface="Wingdings"/>
                <a:buChar char=""/>
                <a:tabLst>
                  <a:tab pos="457200" algn="l"/>
                </a:tabLst>
              </a:pPr>
              <a:r>
                <a:rPr lang="it-IT" sz="1500" b="1" cap="small" dirty="0" smtClean="0">
                  <a:solidFill>
                    <a:srgbClr val="2D5E99"/>
                  </a:solidFill>
                </a:rPr>
                <a:t>PARTECIPANDO </a:t>
              </a:r>
              <a:r>
                <a:rPr lang="it-IT" sz="1500" b="1" cap="small" dirty="0">
                  <a:solidFill>
                    <a:srgbClr val="2D5E99"/>
                  </a:solidFill>
                </a:rPr>
                <a:t>AI PROCESSI DI AUTOVALUTAZIONE E VALUTAZIONE ESTERNA PREVISTI DAL SNV </a:t>
              </a:r>
              <a:r>
                <a:rPr lang="it-IT" sz="1500" b="1" i="1" cap="small" dirty="0">
                  <a:solidFill>
                    <a:srgbClr val="2D5E99"/>
                  </a:solidFill>
                </a:rPr>
                <a:t>(ES: COMPILAZIONE DEL RAV</a:t>
              </a:r>
              <a:r>
                <a:rPr lang="it-IT" sz="1500" b="1" i="1" cap="small" dirty="0" smtClean="0">
                  <a:solidFill>
                    <a:srgbClr val="2D5E99"/>
                  </a:solidFill>
                </a:rPr>
                <a:t>);</a:t>
              </a:r>
            </a:p>
            <a:p>
              <a:pPr lvl="0" algn="just">
                <a:spcAft>
                  <a:spcPts val="0"/>
                </a:spcAft>
                <a:buClr>
                  <a:srgbClr val="FFC000"/>
                </a:buClr>
                <a:tabLst>
                  <a:tab pos="457200" algn="l"/>
                </a:tabLst>
              </a:pPr>
              <a:endParaRPr lang="it-IT" sz="1500" b="1" dirty="0" smtClean="0">
                <a:latin typeface="Times New Roman"/>
                <a:ea typeface="Times New Roman"/>
              </a:endParaRPr>
            </a:p>
            <a:p>
              <a:pPr marL="342900" lvl="0" indent="-342900" algn="just">
                <a:spcAft>
                  <a:spcPts val="0"/>
                </a:spcAft>
                <a:buClr>
                  <a:srgbClr val="FFC000"/>
                </a:buClr>
                <a:buFont typeface="Wingdings"/>
                <a:buChar char=""/>
                <a:tabLst>
                  <a:tab pos="457200" algn="l"/>
                </a:tabLst>
              </a:pPr>
              <a:r>
                <a:rPr lang="it-IT" sz="1500" b="1" cap="small" dirty="0" smtClean="0">
                  <a:solidFill>
                    <a:srgbClr val="2D5E99"/>
                  </a:solidFill>
                </a:rPr>
                <a:t>COMPILANDO </a:t>
              </a:r>
              <a:r>
                <a:rPr lang="it-IT" sz="1500" b="1" cap="small" dirty="0">
                  <a:solidFill>
                    <a:srgbClr val="2D5E99"/>
                  </a:solidFill>
                </a:rPr>
                <a:t>LA SCHEDA DI AUTODIAGNOSI E INDIVIDUANDO LE AREE DI FABBISOGNO SU CUI INTERVENIRE</a:t>
              </a:r>
              <a:r>
                <a:rPr lang="it-IT" sz="1500" b="1" cap="small" dirty="0" smtClean="0">
                  <a:solidFill>
                    <a:srgbClr val="2D5E99"/>
                  </a:solidFill>
                </a:rPr>
                <a:t>;</a:t>
              </a:r>
            </a:p>
            <a:p>
              <a:pPr marL="342900" lvl="0" indent="-342900" algn="just">
                <a:spcAft>
                  <a:spcPts val="0"/>
                </a:spcAft>
                <a:buClr>
                  <a:srgbClr val="FFC000"/>
                </a:buClr>
                <a:buFont typeface="Wingdings"/>
                <a:buChar char=""/>
                <a:tabLst>
                  <a:tab pos="457200" algn="l"/>
                </a:tabLst>
              </a:pPr>
              <a:endParaRPr lang="it-IT" sz="1500" b="1" dirty="0">
                <a:latin typeface="Times New Roman"/>
                <a:ea typeface="Times New Roman"/>
              </a:endParaRPr>
            </a:p>
            <a:p>
              <a:pPr marL="342900" lvl="0" indent="-342900" algn="just">
                <a:spcAft>
                  <a:spcPts val="0"/>
                </a:spcAft>
                <a:buClr>
                  <a:srgbClr val="FFC000"/>
                </a:buClr>
                <a:buFont typeface="Wingdings"/>
                <a:buChar char=""/>
                <a:tabLst>
                  <a:tab pos="457200" algn="l"/>
                </a:tabLst>
              </a:pPr>
              <a:r>
                <a:rPr lang="it-IT" sz="1500" b="1" cap="small" dirty="0">
                  <a:solidFill>
                    <a:srgbClr val="2D5E99"/>
                  </a:solidFill>
                </a:rPr>
                <a:t>GARANTENDO LA REGISTRAZIONE PUNTUALE </a:t>
              </a:r>
              <a:r>
                <a:rPr lang="it-IT" sz="1500" b="1" cap="small" dirty="0" smtClean="0">
                  <a:solidFill>
                    <a:srgbClr val="2D5E99"/>
                  </a:solidFill>
                </a:rPr>
                <a:t>E </a:t>
              </a:r>
              <a:r>
                <a:rPr lang="it-IT" sz="1500" b="1" cap="small" dirty="0">
                  <a:solidFill>
                    <a:srgbClr val="2D5E99"/>
                  </a:solidFill>
                </a:rPr>
                <a:t>SISTEMATICA DI TUTTE LE INFORMAZIONI RICHIESTE DAL SISTEMA DI MONITORAGGIO</a:t>
              </a:r>
              <a:r>
                <a:rPr lang="it-IT" sz="1500" b="1" cap="small" dirty="0" smtClean="0">
                  <a:solidFill>
                    <a:srgbClr val="2D5E99"/>
                  </a:solidFill>
                </a:rPr>
                <a:t>;</a:t>
              </a:r>
            </a:p>
            <a:p>
              <a:pPr marL="342900" lvl="0" indent="-342900" algn="just">
                <a:spcAft>
                  <a:spcPts val="0"/>
                </a:spcAft>
                <a:buClr>
                  <a:srgbClr val="FFC000"/>
                </a:buClr>
                <a:buFont typeface="Wingdings"/>
                <a:buChar char=""/>
                <a:tabLst>
                  <a:tab pos="457200" algn="l"/>
                </a:tabLst>
              </a:pPr>
              <a:endParaRPr lang="it-IT" sz="1500" b="1" dirty="0">
                <a:latin typeface="Times New Roman"/>
                <a:ea typeface="Times New Roman"/>
              </a:endParaRPr>
            </a:p>
            <a:p>
              <a:pPr marL="342900" lvl="0" indent="-342900" algn="just">
                <a:spcAft>
                  <a:spcPts val="0"/>
                </a:spcAft>
                <a:buClr>
                  <a:srgbClr val="FFC000"/>
                </a:buClr>
                <a:buFont typeface="Wingdings"/>
                <a:buChar char=""/>
                <a:tabLst>
                  <a:tab pos="457200" algn="l"/>
                </a:tabLst>
              </a:pPr>
              <a:r>
                <a:rPr lang="it-IT" sz="1500" b="1" cap="small" dirty="0">
                  <a:solidFill>
                    <a:srgbClr val="2D5E99"/>
                  </a:solidFill>
                </a:rPr>
                <a:t>FORNENDO LE INFORMAZIONI AGGIUNTIVE RICHIESTE DA INTERVENTI SPECIFICI </a:t>
              </a:r>
              <a:r>
                <a:rPr lang="it-IT" sz="1500" b="1" i="1" cap="small" dirty="0">
                  <a:solidFill>
                    <a:srgbClr val="2D5E99"/>
                  </a:solidFill>
                </a:rPr>
                <a:t>(ES: VOTAZIONI CURRICOLARI; VERIFICA DELLE COMPETENZE IN INGRESSO E </a:t>
              </a:r>
              <a:r>
                <a:rPr lang="it-IT" sz="1500" b="1" i="1" cap="small" dirty="0" smtClean="0">
                  <a:solidFill>
                    <a:srgbClr val="2D5E99"/>
                  </a:solidFill>
                </a:rPr>
                <a:t>IN USCITA </a:t>
              </a:r>
              <a:r>
                <a:rPr lang="it-IT" sz="1500" b="1" i="1" cap="small" dirty="0">
                  <a:solidFill>
                    <a:srgbClr val="2D5E99"/>
                  </a:solidFill>
                </a:rPr>
                <a:t>DAGLI INTERVENTI; GRADO DI SODDISFAZIONE DEI DESTINATARI, ECC.).</a:t>
              </a:r>
              <a:endParaRPr lang="it-IT" sz="1500" b="1" i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3528" y="1052736"/>
              <a:ext cx="85689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000" b="1" dirty="0"/>
                <a:t>Dovranno garantire la più ampia collaborazione all’attuazione del Piano e allo svolgimento delle attività valutative: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3528" y="1813754"/>
              <a:ext cx="7056784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algn="just">
                <a:spcAft>
                  <a:spcPts val="600"/>
                </a:spcAft>
                <a:buClr>
                  <a:srgbClr val="FFC000"/>
                </a:buClr>
                <a:buFont typeface="Wingdings"/>
                <a:buChar char=""/>
                <a:tabLst>
                  <a:tab pos="457200" algn="l"/>
                </a:tabLst>
              </a:pPr>
              <a:r>
                <a:rPr lang="it-IT" sz="1500" b="1" cap="small" dirty="0">
                  <a:solidFill>
                    <a:srgbClr val="2D5E99"/>
                  </a:solidFill>
                </a:rPr>
                <a:t>PARTECIPANDO ALLE ATTIVITÀ VALUTATIVE PREVISTE DAL PIANO </a:t>
              </a:r>
              <a:r>
                <a:rPr lang="it-IT" sz="1500" b="1" i="1" cap="small" dirty="0" smtClean="0">
                  <a:solidFill>
                    <a:srgbClr val="2D5E99"/>
                  </a:solidFill>
                </a:rPr>
                <a:t>(INTERVISTE, </a:t>
              </a:r>
              <a:r>
                <a:rPr lang="it-IT" sz="1500" b="1" i="1" cap="small" dirty="0">
                  <a:solidFill>
                    <a:srgbClr val="2D5E99"/>
                  </a:solidFill>
                </a:rPr>
                <a:t>QUESTIONARI, FOCUS </a:t>
              </a:r>
              <a:r>
                <a:rPr lang="it-IT" sz="1500" b="1" i="1" cap="small" dirty="0" smtClean="0">
                  <a:solidFill>
                    <a:srgbClr val="2D5E99"/>
                  </a:solidFill>
                </a:rPr>
                <a:t>GROUP, ECC.);</a:t>
              </a:r>
            </a:p>
            <a:p>
              <a:pPr marL="342900" lvl="0" indent="-342900" algn="just">
                <a:spcAft>
                  <a:spcPts val="0"/>
                </a:spcAft>
                <a:buClr>
                  <a:srgbClr val="FFC000"/>
                </a:buClr>
                <a:buFont typeface="Wingdings"/>
                <a:buChar char=""/>
                <a:tabLst>
                  <a:tab pos="457200" algn="l"/>
                </a:tabLst>
              </a:pPr>
              <a:r>
                <a:rPr lang="it-IT" sz="1500" b="1" cap="small" dirty="0" smtClean="0">
                  <a:solidFill>
                    <a:srgbClr val="2D5E99"/>
                  </a:solidFill>
                </a:rPr>
                <a:t>FORNENDO </a:t>
              </a:r>
              <a:r>
                <a:rPr lang="it-IT" sz="1500" b="1" cap="small" dirty="0">
                  <a:solidFill>
                    <a:srgbClr val="2D5E99"/>
                  </a:solidFill>
                </a:rPr>
                <a:t>I DATI NECESSARI ALL’ALIMENTAZIONE DEGLI INDICATORI DEL PROGRAMMA E PARTECIPANDO ALLE PROVE INVALSI SULLA MISURAZIONE DEGLI APPRENDIMENTI </a:t>
              </a:r>
              <a:r>
                <a:rPr lang="it-IT" sz="1500" b="1" i="1" cap="small" dirty="0">
                  <a:solidFill>
                    <a:srgbClr val="2D5E99"/>
                  </a:solidFill>
                </a:rPr>
                <a:t>(ESSENZIALI PER LA MISURAZIONE DELL’IMPATTO DEL PROGRAMMA</a:t>
              </a:r>
              <a:r>
                <a:rPr lang="it-IT" sz="1500" b="1" i="1" cap="small" dirty="0" smtClean="0">
                  <a:solidFill>
                    <a:srgbClr val="2D5E99"/>
                  </a:solidFill>
                </a:rPr>
                <a:t>);</a:t>
              </a:r>
              <a:endParaRPr lang="it-IT" sz="1500" b="1" i="1" dirty="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16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D003-A787-4030-94EC-07C698B6556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itolo 3"/>
          <p:cNvSpPr txBox="1">
            <a:spLocks/>
          </p:cNvSpPr>
          <p:nvPr/>
        </p:nvSpPr>
        <p:spPr>
          <a:xfrm>
            <a:off x="4427984" y="332656"/>
            <a:ext cx="4535997" cy="68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rgbClr val="2D5E99"/>
                </a:solidFill>
                <a:cs typeface="Calibri" panose="020F0502020204030204" pitchFamily="34" charset="0"/>
              </a:rPr>
              <a:t>IL </a:t>
            </a:r>
            <a:r>
              <a:rPr lang="it-IT" sz="2400" b="1" dirty="0">
                <a:solidFill>
                  <a:srgbClr val="2D5E99"/>
                </a:solidFill>
                <a:cs typeface="Calibri" panose="020F0502020204030204" pitchFamily="34" charset="0"/>
              </a:rPr>
              <a:t>RUOLO </a:t>
            </a:r>
            <a:r>
              <a:rPr lang="it-IT" sz="2400" b="1" dirty="0" smtClean="0">
                <a:solidFill>
                  <a:srgbClr val="2D5E99"/>
                </a:solidFill>
                <a:cs typeface="Calibri" panose="020F0502020204030204" pitchFamily="34" charset="0"/>
              </a:rPr>
              <a:t>DEGLI </a:t>
            </a:r>
          </a:p>
          <a:p>
            <a:pPr algn="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rgbClr val="2D5E99"/>
                </a:solidFill>
                <a:cs typeface="Calibri" panose="020F0502020204030204" pitchFamily="34" charset="0"/>
              </a:rPr>
              <a:t>UFFICI SCOLASTICI</a:t>
            </a:r>
            <a:endParaRPr lang="it-IT" sz="2400" b="1" dirty="0">
              <a:solidFill>
                <a:srgbClr val="2D5E99"/>
              </a:solidFill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3870" y="1772816"/>
            <a:ext cx="398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VALUTAZIONI DI IMPLEMENTAZIONE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1024" y="2924944"/>
            <a:ext cx="8209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it-IT" sz="1700" b="1" dirty="0" smtClean="0">
                <a:solidFill>
                  <a:srgbClr val="2D5E99"/>
                </a:solidFill>
              </a:rPr>
              <a:t> </a:t>
            </a:r>
            <a:r>
              <a:rPr lang="it-IT" sz="2000" b="1" dirty="0">
                <a:solidFill>
                  <a:srgbClr val="2D5E99"/>
                </a:solidFill>
              </a:rPr>
              <a:t>favorendo il collegamento fra Amministrazione centrale, valutatori, beneficiari e altri attori territoriali</a:t>
            </a:r>
            <a:r>
              <a:rPr lang="it-IT" sz="2000" b="1" dirty="0" smtClean="0">
                <a:solidFill>
                  <a:srgbClr val="2D5E99"/>
                </a:solidFill>
              </a:rPr>
              <a:t>;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it-IT" sz="2000" b="1" dirty="0" smtClean="0">
              <a:solidFill>
                <a:srgbClr val="2D5E99"/>
              </a:solidFill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rgbClr val="2D5E99"/>
                </a:solidFill>
              </a:rPr>
              <a:t> stimolando e facilitando la partecipazione delle istituzioni scolastiche </a:t>
            </a:r>
            <a:r>
              <a:rPr lang="it-IT" sz="2000" b="1" dirty="0" smtClean="0">
                <a:solidFill>
                  <a:srgbClr val="2D5E99"/>
                </a:solidFill>
              </a:rPr>
              <a:t>ai processi valutativi;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it-IT" sz="2000" b="1" dirty="0" smtClean="0">
              <a:solidFill>
                <a:srgbClr val="2D5E99"/>
              </a:solidFill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rgbClr val="2D5E99"/>
                </a:solidFill>
              </a:rPr>
              <a:t>favorendo la disseminazione sul territorio degli esiti delle </a:t>
            </a:r>
            <a:r>
              <a:rPr lang="it-IT" sz="2000" b="1" dirty="0" smtClean="0">
                <a:solidFill>
                  <a:srgbClr val="2D5E99"/>
                </a:solidFill>
              </a:rPr>
              <a:t>valutazioni.</a:t>
            </a:r>
            <a:endParaRPr lang="it-IT" sz="2000" b="1" dirty="0">
              <a:solidFill>
                <a:srgbClr val="2D5E99"/>
              </a:solidFill>
            </a:endParaRPr>
          </a:p>
        </p:txBody>
      </p:sp>
      <p:pic>
        <p:nvPicPr>
          <p:cNvPr id="15" name="Picture 2" descr="C:\Users\vineesh.v\Pictures\Training illustration\20H00138_White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33"/>
          <a:stretch/>
        </p:blipFill>
        <p:spPr bwMode="auto">
          <a:xfrm>
            <a:off x="5173" y="5112663"/>
            <a:ext cx="9133655" cy="141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7504" y="1484785"/>
            <a:ext cx="9031324" cy="1728190"/>
            <a:chOff x="107504" y="1596569"/>
            <a:chExt cx="9031324" cy="1140661"/>
          </a:xfrm>
        </p:grpSpPr>
        <p:pic>
          <p:nvPicPr>
            <p:cNvPr id="16" name="Picture 4" descr="C:\Users\ilaria.costa\Desktop\Ilaria_docx\LUCIA_WORKS\Ecosistema_scuola_13nov_14_Legambiente\immagini\verification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912" y="1596569"/>
              <a:ext cx="821916" cy="570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107504" y="1645799"/>
              <a:ext cx="8209408" cy="7978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180000" tIns="36000" rIns="180000" bIns="36000">
              <a:noAutofit/>
            </a:bodyPr>
            <a:lstStyle/>
            <a:p>
              <a:pPr algn="just"/>
              <a:endParaRPr lang="it-IT" i="1" dirty="0" smtClean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5715" y="1721567"/>
              <a:ext cx="78929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000" b="1" dirty="0" smtClean="0">
                  <a:solidFill>
                    <a:srgbClr val="2D5E99"/>
                  </a:solidFill>
                </a:rPr>
                <a:t>ALLA LUCE DI QUANTO DELINEATO, GLI USR DOVRANNO SVOLGERE UN RUOLO FONDAMENTALE DI FACILITAZIONE E SUPPORTO ALL’ATTUAZIONE DEL PIANO</a:t>
              </a:r>
              <a:endParaRPr lang="it-IT" sz="2000" b="1" dirty="0">
                <a:solidFill>
                  <a:srgbClr val="2D5E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3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0"/>
          <p:cNvSpPr/>
          <p:nvPr/>
        </p:nvSpPr>
        <p:spPr bwMode="auto">
          <a:xfrm>
            <a:off x="4596749" y="1714295"/>
            <a:ext cx="648072" cy="481582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50428" tIns="50428" rIns="50428" bIns="50428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95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VALUTAZIONE 2014-20</a:t>
            </a:r>
            <a:endParaRPr lang="it-IT" sz="1950" b="1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Verificare il contributo del PON Scuola al raggiungimento di</a:t>
            </a:r>
          </a:p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 obiettivi fondamentali per le politiche educative  (ET 2020)</a:t>
            </a:r>
            <a:endParaRPr lang="it-IT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itolo 3"/>
          <p:cNvSpPr txBox="1">
            <a:spLocks/>
          </p:cNvSpPr>
          <p:nvPr/>
        </p:nvSpPr>
        <p:spPr>
          <a:xfrm>
            <a:off x="4413535" y="260648"/>
            <a:ext cx="4730466" cy="68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rgbClr val="2D5E99"/>
                </a:solidFill>
                <a:cs typeface="Calibri" panose="020F0502020204030204" pitchFamily="34" charset="0"/>
              </a:rPr>
              <a:t>FINALITA’ DELLA VALUTAZIONE 2014-20</a:t>
            </a:r>
            <a:endParaRPr lang="it-IT" sz="2400" b="1" dirty="0">
              <a:solidFill>
                <a:srgbClr val="2D5E99"/>
              </a:solidFill>
              <a:cs typeface="Calibri" panose="020F0502020204030204" pitchFamily="34" charset="0"/>
            </a:endParaRPr>
          </a:p>
        </p:txBody>
      </p:sp>
      <p:sp>
        <p:nvSpPr>
          <p:cNvPr id="23" name="Rettangolo 30"/>
          <p:cNvSpPr/>
          <p:nvPr/>
        </p:nvSpPr>
        <p:spPr bwMode="auto">
          <a:xfrm>
            <a:off x="179512" y="1709519"/>
            <a:ext cx="648072" cy="4825376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50428" tIns="50428" rIns="50428" bIns="50428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950" b="1" dirty="0">
                <a:solidFill>
                  <a:prstClr val="white"/>
                </a:solidFill>
                <a:cs typeface="Calibri" panose="020F0502020204030204" pitchFamily="34" charset="0"/>
              </a:rPr>
              <a:t>ET 2020: QUADRO STRATEGICO ISTRUZIONE </a:t>
            </a:r>
          </a:p>
        </p:txBody>
      </p:sp>
      <p:sp>
        <p:nvSpPr>
          <p:cNvPr id="45" name="Rettangolo 30"/>
          <p:cNvSpPr/>
          <p:nvPr/>
        </p:nvSpPr>
        <p:spPr bwMode="auto">
          <a:xfrm>
            <a:off x="949798" y="1709519"/>
            <a:ext cx="3463736" cy="108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0428" tIns="50428" rIns="50428" bIns="50428" spcCol="1270" anchor="ctr"/>
          <a:lstStyle/>
          <a:p>
            <a:pPr algn="ctr"/>
            <a:r>
              <a:rPr lang="it-IT" sz="1950" b="1" dirty="0" smtClean="0">
                <a:solidFill>
                  <a:srgbClr val="1F497D"/>
                </a:solidFill>
              </a:rPr>
              <a:t>MIGLIORARE LA QUALITA’ E L’EFFICACIA DELL’ISTRUZIONE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8552553" y="319365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solidFill>
                  <a:srgbClr val="1F497D"/>
                </a:solidFill>
              </a:rPr>
              <a:t>PROMUOVERE L’EQUITA’ E LA CITTADINANZA ATTIVA</a:t>
            </a:r>
            <a:endParaRPr lang="it-IT" sz="1600" b="1" i="1" dirty="0">
              <a:solidFill>
                <a:srgbClr val="1F497D"/>
              </a:solidFill>
            </a:endParaRPr>
          </a:p>
        </p:txBody>
      </p:sp>
      <p:sp>
        <p:nvSpPr>
          <p:cNvPr id="34" name="Rettangolo 30"/>
          <p:cNvSpPr/>
          <p:nvPr/>
        </p:nvSpPr>
        <p:spPr bwMode="auto">
          <a:xfrm>
            <a:off x="949798" y="2945650"/>
            <a:ext cx="3463736" cy="108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0428" tIns="50428" rIns="50428" bIns="50428" spcCol="1270" anchor="ctr"/>
          <a:lstStyle/>
          <a:p>
            <a:pPr algn="ctr"/>
            <a:r>
              <a:rPr lang="it-IT" sz="1950" b="1" dirty="0" smtClean="0">
                <a:solidFill>
                  <a:srgbClr val="1F497D"/>
                </a:solidFill>
              </a:rPr>
              <a:t>PROMUOVERE L’EQUITA’ E LA CITTADINANZA ATTIVA</a:t>
            </a:r>
            <a:endParaRPr lang="it-IT" sz="1950" b="1" dirty="0">
              <a:solidFill>
                <a:srgbClr val="1F497D"/>
              </a:solidFill>
            </a:endParaRPr>
          </a:p>
        </p:txBody>
      </p:sp>
      <p:sp>
        <p:nvSpPr>
          <p:cNvPr id="39" name="Rettangolo 30"/>
          <p:cNvSpPr/>
          <p:nvPr/>
        </p:nvSpPr>
        <p:spPr bwMode="auto">
          <a:xfrm>
            <a:off x="949798" y="4181781"/>
            <a:ext cx="3463736" cy="108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0428" tIns="50428" rIns="50428" bIns="50428" spcCol="1270" anchor="ctr"/>
          <a:lstStyle/>
          <a:p>
            <a:pPr algn="ctr"/>
            <a:r>
              <a:rPr lang="it-IT" sz="1950" b="1" dirty="0" smtClean="0">
                <a:solidFill>
                  <a:srgbClr val="1F497D"/>
                </a:solidFill>
              </a:rPr>
              <a:t>PROMUOVERE L’APPRENDIMENTO PERMANENTE E LA MOBILITA</a:t>
            </a:r>
          </a:p>
        </p:txBody>
      </p:sp>
      <p:sp>
        <p:nvSpPr>
          <p:cNvPr id="47" name="Rettangolo 30"/>
          <p:cNvSpPr/>
          <p:nvPr/>
        </p:nvSpPr>
        <p:spPr bwMode="auto">
          <a:xfrm>
            <a:off x="949798" y="5395563"/>
            <a:ext cx="3463736" cy="108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0428" tIns="50428" rIns="50428" bIns="50428" spcCol="1270" anchor="ctr"/>
          <a:lstStyle/>
          <a:p>
            <a:pPr algn="ctr"/>
            <a:r>
              <a:rPr lang="it-IT" sz="1950" b="1" dirty="0" smtClean="0">
                <a:solidFill>
                  <a:srgbClr val="1F497D"/>
                </a:solidFill>
              </a:rPr>
              <a:t>INCORAGGIARE LA CREATIVITA’, L’INNOVAZIONE E L’IMPRENDITORIALITA’</a:t>
            </a:r>
            <a:endParaRPr lang="it-IT" sz="1950" b="1" dirty="0">
              <a:solidFill>
                <a:srgbClr val="1F497D"/>
              </a:solidFill>
            </a:endParaRPr>
          </a:p>
        </p:txBody>
      </p:sp>
      <p:sp>
        <p:nvSpPr>
          <p:cNvPr id="49" name="Rettangolo 30"/>
          <p:cNvSpPr/>
          <p:nvPr/>
        </p:nvSpPr>
        <p:spPr bwMode="auto">
          <a:xfrm>
            <a:off x="5399744" y="1728988"/>
            <a:ext cx="3463200" cy="10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0428" tIns="50428" rIns="50428" bIns="50428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it-IT" sz="1950" b="1" i="1" dirty="0">
              <a:solidFill>
                <a:srgbClr val="1F497D"/>
              </a:solidFill>
              <a:cs typeface="Calibri" panose="020F0502020204030204" pitchFamily="34" charset="0"/>
            </a:endParaRPr>
          </a:p>
          <a:p>
            <a:pPr marL="72000"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950" b="1" dirty="0">
                <a:solidFill>
                  <a:prstClr val="white"/>
                </a:solidFill>
                <a:cs typeface="Calibri" panose="020F0502020204030204" pitchFamily="34" charset="0"/>
              </a:rPr>
              <a:t>L’ACQUISIZIONE DI COMPETENZE  CHIAVE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it-IT" sz="1950" b="1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51" name="Rettangolo 30"/>
          <p:cNvSpPr/>
          <p:nvPr/>
        </p:nvSpPr>
        <p:spPr bwMode="auto">
          <a:xfrm>
            <a:off x="5436096" y="2951180"/>
            <a:ext cx="3463200" cy="10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0428" tIns="50428" rIns="50428" bIns="50428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it-IT" sz="1950" b="1" i="1" dirty="0">
              <a:solidFill>
                <a:srgbClr val="1F497D"/>
              </a:solidFill>
              <a:cs typeface="Calibri" panose="020F0502020204030204" pitchFamily="34" charset="0"/>
            </a:endParaRPr>
          </a:p>
          <a:p>
            <a:pPr marL="72000"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950" b="1" dirty="0">
                <a:solidFill>
                  <a:prstClr val="white"/>
                </a:solidFill>
                <a:cs typeface="Calibri" panose="020F0502020204030204" pitchFamily="34" charset="0"/>
              </a:rPr>
              <a:t>L’INCLUSIVITA’ DELL’ISTRUZIONE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it-IT" sz="1950" b="1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52" name="Rettangolo 30"/>
          <p:cNvSpPr/>
          <p:nvPr/>
        </p:nvSpPr>
        <p:spPr bwMode="auto">
          <a:xfrm>
            <a:off x="5436096" y="4173372"/>
            <a:ext cx="3463200" cy="10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0428" tIns="50428" rIns="50428" bIns="50428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it-IT" sz="1950" b="1" i="1" dirty="0">
              <a:solidFill>
                <a:srgbClr val="1F497D"/>
              </a:solidFill>
              <a:cs typeface="Calibri" panose="020F0502020204030204" pitchFamily="34" charset="0"/>
            </a:endParaRPr>
          </a:p>
          <a:p>
            <a:pPr marL="72000"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950" b="1" dirty="0">
                <a:solidFill>
                  <a:prstClr val="white"/>
                </a:solidFill>
                <a:cs typeface="Calibri" panose="020F0502020204030204" pitchFamily="34" charset="0"/>
              </a:rPr>
              <a:t>LE STRATEGIE PER L’APPRENDIMENTO CONTINUO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it-IT" sz="1950" b="1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53" name="Rettangolo 30"/>
          <p:cNvSpPr/>
          <p:nvPr/>
        </p:nvSpPr>
        <p:spPr bwMode="auto">
          <a:xfrm>
            <a:off x="5436096" y="5395563"/>
            <a:ext cx="3463200" cy="10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0428" tIns="50428" rIns="50428" bIns="50428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it-IT" sz="1950" b="1" i="1" dirty="0">
              <a:solidFill>
                <a:srgbClr val="1F497D"/>
              </a:solidFill>
              <a:cs typeface="Calibri" panose="020F0502020204030204" pitchFamily="34" charset="0"/>
            </a:endParaRPr>
          </a:p>
          <a:p>
            <a:pPr marL="72000"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950" b="1" dirty="0">
                <a:solidFill>
                  <a:prstClr val="white"/>
                </a:solidFill>
                <a:cs typeface="Calibri" panose="020F0502020204030204" pitchFamily="34" charset="0"/>
              </a:rPr>
              <a:t>L’ACQUISIZIONE DI COMPETENZE TRASVERSALI </a:t>
            </a:r>
            <a:r>
              <a:rPr lang="it-IT" sz="1950" b="1" dirty="0" smtClean="0">
                <a:solidFill>
                  <a:prstClr val="white"/>
                </a:solidFill>
                <a:cs typeface="Calibri" panose="020F0502020204030204" pitchFamily="34" charset="0"/>
              </a:rPr>
              <a:t>E FUNZIONALI </a:t>
            </a:r>
            <a:r>
              <a:rPr lang="it-IT" sz="1950" b="1" dirty="0">
                <a:solidFill>
                  <a:prstClr val="white"/>
                </a:solidFill>
                <a:cs typeface="Calibri" panose="020F0502020204030204" pitchFamily="34" charset="0"/>
              </a:rPr>
              <a:t>ALL’OCCUPABILITA’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it-IT" sz="1950" b="1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6"/>
          <p:cNvSpPr txBox="1"/>
          <p:nvPr/>
        </p:nvSpPr>
        <p:spPr>
          <a:xfrm>
            <a:off x="1140056" y="1294702"/>
            <a:ext cx="7705467" cy="1477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Clr>
                <a:srgbClr val="FFC000"/>
              </a:buClr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Il </a:t>
            </a:r>
            <a:r>
              <a:rPr lang="it-IT" b="1" dirty="0">
                <a:solidFill>
                  <a:srgbClr val="2D5E99"/>
                </a:solidFill>
              </a:rPr>
              <a:t>Piano di Valutazione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è lo strumento attraverso il quale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l’Autorità di Gestione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pianifica un’ampia gamma di attività valutative da avviare, durante l’arco della programmazione, per verificare il raggiungimento degli obiettivi definiti nel «PON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Per la Scuola»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e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analizzare l’efficacia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del programma in termini di ricaduta sulla qualità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dell’istruzione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asellaDiTesto 6"/>
          <p:cNvSpPr txBox="1"/>
          <p:nvPr/>
        </p:nvSpPr>
        <p:spPr>
          <a:xfrm>
            <a:off x="1149608" y="3020759"/>
            <a:ext cx="7705467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srgbClr val="2D5E99"/>
                </a:solidFill>
                <a:cs typeface="Calibri" panose="020F0502020204030204" pitchFamily="34" charset="0"/>
              </a:rPr>
              <a:t>FINALITA’: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seguire nel tempo gli esiti delle iniziative finanziate con il Programma, proseguendo l’attività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di valutazione già avviata nella precedente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Programmazione e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ampliandola attraverso l’avvio di nuove azioni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valutative da sviluppare sui diversi livelli del sistema scolastico</a:t>
            </a:r>
          </a:p>
        </p:txBody>
      </p:sp>
      <p:pic>
        <p:nvPicPr>
          <p:cNvPr id="1028" name="Picture 4" descr="C:\USERS\ILARIA~1.COS\APPDATA\LOCAL\TEMP\wzaf5c\png\open16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5505">
            <a:off x="235184" y="3424114"/>
            <a:ext cx="81813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7466" y="4509120"/>
            <a:ext cx="8744845" cy="1631216"/>
            <a:chOff x="684480" y="4871221"/>
            <a:chExt cx="8274228" cy="1794336"/>
          </a:xfrm>
        </p:grpSpPr>
        <p:sp>
          <p:nvSpPr>
            <p:cNvPr id="16" name="TextBox 15"/>
            <p:cNvSpPr txBox="1"/>
            <p:nvPr/>
          </p:nvSpPr>
          <p:spPr>
            <a:xfrm>
              <a:off x="684480" y="4871221"/>
              <a:ext cx="8208000" cy="1794336"/>
            </a:xfrm>
            <a:prstGeom prst="rect">
              <a:avLst/>
            </a:prstGeom>
            <a:solidFill>
              <a:srgbClr val="2D5E99"/>
            </a:solidFill>
          </p:spPr>
          <p:txBody>
            <a:bodyPr wrap="square" rtlCol="0" anchor="ctr">
              <a:spAutoFit/>
            </a:bodyPr>
            <a:lstStyle/>
            <a:p>
              <a:r>
                <a:rPr lang="it-IT" sz="1600" b="1" dirty="0" smtClean="0">
                  <a:solidFill>
                    <a:schemeClr val="bg1"/>
                  </a:solidFill>
                </a:rPr>
                <a:t>Il QUADRO STRATEGICO «Istruzione e formazione </a:t>
              </a:r>
              <a:r>
                <a:rPr lang="it-IT" sz="1600" b="1" dirty="0">
                  <a:solidFill>
                    <a:schemeClr val="bg1"/>
                  </a:solidFill>
                </a:rPr>
                <a:t>2020</a:t>
              </a:r>
              <a:r>
                <a:rPr lang="it-IT" sz="1600" b="1" dirty="0" smtClean="0">
                  <a:solidFill>
                    <a:schemeClr val="bg1"/>
                  </a:solidFill>
                </a:rPr>
                <a:t>» e i driver del Piano di Valutazione: </a:t>
              </a:r>
            </a:p>
            <a:p>
              <a:pPr marL="342900" indent="-342900">
                <a:buAutoNum type="arabicParenR"/>
              </a:pPr>
              <a:r>
                <a:rPr lang="it-IT" sz="1600" b="1" dirty="0" smtClean="0">
                  <a:solidFill>
                    <a:schemeClr val="bg1"/>
                  </a:solidFill>
                </a:rPr>
                <a:t>fare </a:t>
              </a:r>
              <a:r>
                <a:rPr lang="it-IT" sz="1600" b="1" dirty="0">
                  <a:solidFill>
                    <a:schemeClr val="bg1"/>
                  </a:solidFill>
                </a:rPr>
                <a:t>in modo </a:t>
              </a:r>
              <a:r>
                <a:rPr lang="it-IT" sz="1600" b="1" dirty="0" smtClean="0">
                  <a:solidFill>
                    <a:schemeClr val="bg1"/>
                  </a:solidFill>
                </a:rPr>
                <a:t>che l'apprendimento permanente </a:t>
              </a:r>
              <a:r>
                <a:rPr lang="it-IT" sz="1600" b="1" dirty="0">
                  <a:solidFill>
                    <a:schemeClr val="bg1"/>
                  </a:solidFill>
                </a:rPr>
                <a:t>e la mobilità divengano una </a:t>
              </a:r>
              <a:r>
                <a:rPr lang="it-IT" sz="1600" b="1" dirty="0" smtClean="0">
                  <a:solidFill>
                    <a:schemeClr val="bg1"/>
                  </a:solidFill>
                </a:rPr>
                <a:t>realtà;</a:t>
              </a:r>
            </a:p>
            <a:p>
              <a:pPr marL="342900" indent="-342900">
                <a:buAutoNum type="arabicParenR"/>
              </a:pPr>
              <a:r>
                <a:rPr lang="it-IT" sz="1600" b="1" dirty="0" smtClean="0">
                  <a:solidFill>
                    <a:schemeClr val="bg1"/>
                  </a:solidFill>
                </a:rPr>
                <a:t>migliorare </a:t>
              </a:r>
              <a:r>
                <a:rPr lang="it-IT" sz="1600" b="1" dirty="0">
                  <a:solidFill>
                    <a:schemeClr val="bg1"/>
                  </a:solidFill>
                </a:rPr>
                <a:t>la qualità e l'efficacia </a:t>
              </a:r>
              <a:r>
                <a:rPr lang="it-IT" sz="1600" b="1" dirty="0" smtClean="0">
                  <a:solidFill>
                    <a:schemeClr val="bg1"/>
                  </a:solidFill>
                </a:rPr>
                <a:t>dell‘istruzione </a:t>
              </a:r>
              <a:r>
                <a:rPr lang="it-IT" sz="1600" b="1" dirty="0">
                  <a:solidFill>
                    <a:schemeClr val="bg1"/>
                  </a:solidFill>
                </a:rPr>
                <a:t>e </a:t>
              </a:r>
              <a:r>
                <a:rPr lang="it-IT" sz="1600" b="1" dirty="0" smtClean="0">
                  <a:solidFill>
                    <a:schemeClr val="bg1"/>
                  </a:solidFill>
                </a:rPr>
                <a:t>della formazione;</a:t>
              </a:r>
            </a:p>
            <a:p>
              <a:pPr marL="342900" indent="-342900">
                <a:buAutoNum type="arabicParenR"/>
              </a:pPr>
              <a:r>
                <a:rPr lang="it-IT" sz="1600" b="1" dirty="0" smtClean="0">
                  <a:solidFill>
                    <a:schemeClr val="bg1"/>
                  </a:solidFill>
                </a:rPr>
                <a:t>promuovere </a:t>
              </a:r>
              <a:r>
                <a:rPr lang="it-IT" sz="1600" b="1" dirty="0">
                  <a:solidFill>
                    <a:schemeClr val="bg1"/>
                  </a:solidFill>
                </a:rPr>
                <a:t>l'equità, la coesione sociale e la cittadinanza </a:t>
              </a:r>
              <a:r>
                <a:rPr lang="it-IT" sz="1600" b="1" dirty="0" smtClean="0">
                  <a:solidFill>
                    <a:schemeClr val="bg1"/>
                  </a:solidFill>
                </a:rPr>
                <a:t>Attiva;</a:t>
              </a:r>
            </a:p>
            <a:p>
              <a:pPr marL="342900" indent="-342900">
                <a:buAutoNum type="arabicParenR"/>
              </a:pPr>
              <a:r>
                <a:rPr lang="it-IT" sz="1600" b="1" dirty="0" smtClean="0">
                  <a:solidFill>
                    <a:schemeClr val="bg1"/>
                  </a:solidFill>
                </a:rPr>
                <a:t>incoraggiare </a:t>
              </a:r>
              <a:r>
                <a:rPr lang="it-IT" sz="1600" b="1" dirty="0">
                  <a:solidFill>
                    <a:schemeClr val="bg1"/>
                  </a:solidFill>
                </a:rPr>
                <a:t>la creatività e l'innovazione, inclusa l'imprenditorialità, a tutti i livelli dell'istruzione e della formazione.</a:t>
              </a:r>
              <a:endParaRPr lang="it-IT" sz="16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183" y="5029638"/>
              <a:ext cx="1152525" cy="1152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2051" name="Picture 3" descr="C:\USERS\ILARIA~1.COS\APPDATA\LOCAL\TEMP\wz1140\png\books8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7" y="1643912"/>
            <a:ext cx="752644" cy="77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8880" y="6237312"/>
            <a:ext cx="2133600" cy="365125"/>
          </a:xfrm>
        </p:spPr>
        <p:txBody>
          <a:bodyPr/>
          <a:lstStyle/>
          <a:p>
            <a:fld id="{1CCE0548-2461-42BC-9C42-8E154754A376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2" name="Titolo 3"/>
          <p:cNvSpPr txBox="1">
            <a:spLocks/>
          </p:cNvSpPr>
          <p:nvPr/>
        </p:nvSpPr>
        <p:spPr>
          <a:xfrm>
            <a:off x="4427984" y="332656"/>
            <a:ext cx="4535997" cy="68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it-IT" sz="2400" b="1" dirty="0">
                <a:solidFill>
                  <a:srgbClr val="2D5E99"/>
                </a:solidFill>
                <a:cs typeface="Calibri" panose="020F0502020204030204" pitchFamily="34" charset="0"/>
              </a:rPr>
              <a:t>CHE COS’E’ IL PIANO DI VALUTAZIONE</a:t>
            </a:r>
          </a:p>
        </p:txBody>
      </p:sp>
    </p:spTree>
    <p:extLst>
      <p:ext uri="{BB962C8B-B14F-4D97-AF65-F5344CB8AC3E}">
        <p14:creationId xmlns:p14="http://schemas.microsoft.com/office/powerpoint/2010/main" val="9282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3"/>
          <p:cNvSpPr txBox="1">
            <a:spLocks/>
          </p:cNvSpPr>
          <p:nvPr/>
        </p:nvSpPr>
        <p:spPr>
          <a:xfrm>
            <a:off x="4572000" y="144016"/>
            <a:ext cx="4535997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rgbClr val="2D5E99"/>
                </a:solidFill>
                <a:cs typeface="Calibri" panose="020F0502020204030204" pitchFamily="34" charset="0"/>
              </a:rPr>
              <a:t>LE CARATTERISTICHE DEL PIANO DI VALUTAZIONE UNITARIO </a:t>
            </a:r>
          </a:p>
          <a:p>
            <a:pPr algn="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rgbClr val="2D5E99"/>
                </a:solidFill>
                <a:cs typeface="Calibri" panose="020F0502020204030204" pitchFamily="34" charset="0"/>
              </a:rPr>
              <a:t>2014-20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8552553" y="319365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solidFill>
                  <a:srgbClr val="1F497D"/>
                </a:solidFill>
              </a:rPr>
              <a:t>PROMUOVERE L’EQUITA’ E LA CITTADINANZA ATTIVA</a:t>
            </a:r>
            <a:endParaRPr lang="it-IT" sz="1600" b="1" i="1" dirty="0">
              <a:solidFill>
                <a:srgbClr val="1F497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132856"/>
            <a:ext cx="79052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chemeClr val="tx2"/>
                </a:solidFill>
              </a:rPr>
              <a:t>È un </a:t>
            </a:r>
            <a:r>
              <a:rPr lang="it-IT" sz="2000" b="1" dirty="0" smtClean="0">
                <a:solidFill>
                  <a:schemeClr val="tx2"/>
                </a:solidFill>
              </a:rPr>
              <a:t>documento </a:t>
            </a:r>
            <a:r>
              <a:rPr lang="it-IT" sz="2000" b="1" dirty="0">
                <a:solidFill>
                  <a:schemeClr val="tx2"/>
                </a:solidFill>
              </a:rPr>
              <a:t>di carattere strategico</a:t>
            </a:r>
            <a:r>
              <a:rPr lang="it-IT" sz="2000" dirty="0">
                <a:solidFill>
                  <a:schemeClr val="tx2"/>
                </a:solidFill>
              </a:rPr>
              <a:t>, volto a delineare il quadro di riferimento in cui si devono inserire le attività valutative nel </a:t>
            </a:r>
            <a:r>
              <a:rPr lang="it-IT" sz="2000" dirty="0" smtClean="0">
                <a:solidFill>
                  <a:schemeClr val="tx2"/>
                </a:solidFill>
              </a:rPr>
              <a:t>periodo </a:t>
            </a:r>
            <a:r>
              <a:rPr lang="it-IT" sz="2000" dirty="0">
                <a:solidFill>
                  <a:schemeClr val="tx2"/>
                </a:solidFill>
              </a:rPr>
              <a:t>di </a:t>
            </a:r>
            <a:r>
              <a:rPr lang="it-IT" sz="2000" dirty="0" smtClean="0">
                <a:solidFill>
                  <a:schemeClr val="tx2"/>
                </a:solidFill>
              </a:rPr>
              <a:t>programmazione 2014- 2020;</a:t>
            </a:r>
          </a:p>
          <a:p>
            <a:pPr algn="just">
              <a:buClr>
                <a:srgbClr val="FFC000"/>
              </a:buClr>
            </a:pPr>
            <a:endParaRPr lang="it-IT" sz="2000" dirty="0" smtClean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chemeClr val="tx2"/>
                </a:solidFill>
              </a:rPr>
              <a:t>È caratterizzato da un approccio </a:t>
            </a:r>
            <a:r>
              <a:rPr lang="it-IT" sz="2000" dirty="0">
                <a:solidFill>
                  <a:schemeClr val="tx2"/>
                </a:solidFill>
              </a:rPr>
              <a:t>di </a:t>
            </a:r>
            <a:r>
              <a:rPr lang="it-IT" sz="2000" b="1" dirty="0">
                <a:solidFill>
                  <a:schemeClr val="tx2"/>
                </a:solidFill>
              </a:rPr>
              <a:t>carattere unitario </a:t>
            </a:r>
            <a:r>
              <a:rPr lang="it-IT" sz="2000" dirty="0" smtClean="0">
                <a:solidFill>
                  <a:schemeClr val="tx2"/>
                </a:solidFill>
              </a:rPr>
              <a:t>che garantisce, </a:t>
            </a:r>
            <a:r>
              <a:rPr lang="it-IT" sz="2000" dirty="0">
                <a:solidFill>
                  <a:schemeClr val="tx2"/>
                </a:solidFill>
              </a:rPr>
              <a:t>attraverso le azioni valutative previste, un’azione accompagnatoria a supporto dell’implementazione del </a:t>
            </a:r>
            <a:r>
              <a:rPr lang="it-IT" sz="2000" dirty="0" smtClean="0">
                <a:solidFill>
                  <a:schemeClr val="tx2"/>
                </a:solidFill>
              </a:rPr>
              <a:t>Programma, verificando il contributo degli interventi finanziati al raggiungimento degli obiettivi del Programma. 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it-IT" sz="2000" dirty="0">
              <a:solidFill>
                <a:schemeClr val="tx2"/>
              </a:solidFill>
            </a:endParaRP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chemeClr val="tx2"/>
                </a:solidFill>
              </a:rPr>
              <a:t>Attraverso le azioni </a:t>
            </a:r>
            <a:r>
              <a:rPr lang="it-IT" sz="2000" dirty="0">
                <a:solidFill>
                  <a:schemeClr val="tx2"/>
                </a:solidFill>
              </a:rPr>
              <a:t>valutative </a:t>
            </a:r>
            <a:r>
              <a:rPr lang="it-IT" sz="2000" dirty="0" smtClean="0">
                <a:solidFill>
                  <a:schemeClr val="tx2"/>
                </a:solidFill>
              </a:rPr>
              <a:t>ex post sul PON Scuola 2007-2013, vuole rappresentare uno </a:t>
            </a:r>
            <a:r>
              <a:rPr lang="it-IT" sz="2000" b="1" dirty="0">
                <a:solidFill>
                  <a:schemeClr val="tx2"/>
                </a:solidFill>
              </a:rPr>
              <a:t>strumento di capitalizzazione dell’esperienza maturata</a:t>
            </a:r>
            <a:r>
              <a:rPr lang="it-IT" sz="2000" dirty="0" smtClean="0">
                <a:solidFill>
                  <a:schemeClr val="tx2"/>
                </a:solidFill>
              </a:rPr>
              <a:t>.</a:t>
            </a:r>
            <a:endParaRPr lang="it-IT" sz="2000" dirty="0">
              <a:solidFill>
                <a:schemeClr val="tx2"/>
              </a:solidFill>
            </a:endParaRPr>
          </a:p>
        </p:txBody>
      </p:sp>
      <p:pic>
        <p:nvPicPr>
          <p:cNvPr id="16" name="Picture 4" descr="C:\Users\ilaria.costa\Desktop\Ilaria_docx\LUCIA_WORKS\Ecosistema_scuola_13nov_14_Legambiente\immagini\verification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108" y="1412776"/>
            <a:ext cx="896328" cy="89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20700" y="1484784"/>
            <a:ext cx="8209408" cy="369332"/>
            <a:chOff x="827088" y="1641574"/>
            <a:chExt cx="8209408" cy="369332"/>
          </a:xfrm>
        </p:grpSpPr>
        <p:sp>
          <p:nvSpPr>
            <p:cNvPr id="15" name="Rectangle 14"/>
            <p:cNvSpPr/>
            <p:nvPr/>
          </p:nvSpPr>
          <p:spPr>
            <a:xfrm>
              <a:off x="827088" y="1651389"/>
              <a:ext cx="8209408" cy="3497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180000" tIns="36000" rIns="180000" bIns="36000">
              <a:spAutoFit/>
            </a:bodyPr>
            <a:lstStyle/>
            <a:p>
              <a:pPr algn="just"/>
              <a:endParaRPr lang="it-IT" i="1" dirty="0" smtClean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03832" y="1641574"/>
              <a:ext cx="7168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chemeClr val="tx2"/>
                  </a:solidFill>
                </a:rPr>
                <a:t>IL PIANO DI VALUTAZIONE UNITARIO 2014-2020:</a:t>
              </a:r>
              <a:endParaRPr lang="it-IT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8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-8552553" y="319365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solidFill>
                  <a:srgbClr val="1F497D"/>
                </a:solidFill>
              </a:rPr>
              <a:t>PROMUOVERE L’EQUITA’ E LA CITTADINANZA ATTIVA</a:t>
            </a:r>
            <a:endParaRPr lang="it-IT" sz="1600" b="1" i="1" dirty="0">
              <a:solidFill>
                <a:srgbClr val="1F497D"/>
              </a:solidFill>
            </a:endParaRPr>
          </a:p>
        </p:txBody>
      </p:sp>
      <p:sp>
        <p:nvSpPr>
          <p:cNvPr id="4" name="Titolo 3"/>
          <p:cNvSpPr txBox="1">
            <a:spLocks/>
          </p:cNvSpPr>
          <p:nvPr/>
        </p:nvSpPr>
        <p:spPr>
          <a:xfrm>
            <a:off x="4608003" y="332656"/>
            <a:ext cx="4535997" cy="68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rgbClr val="2D5E99"/>
                </a:solidFill>
                <a:cs typeface="Calibri" panose="020F0502020204030204" pitchFamily="34" charset="0"/>
              </a:rPr>
              <a:t>LE AREE TEMATICHE DELLA VALUTAZIONE</a:t>
            </a:r>
            <a:endParaRPr lang="it-IT" sz="2400" b="1" dirty="0">
              <a:solidFill>
                <a:srgbClr val="2D5E99"/>
              </a:solidFill>
              <a:cs typeface="Calibri" panose="020F0502020204030204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35496" y="2683421"/>
            <a:ext cx="8920169" cy="586807"/>
            <a:chOff x="35496" y="2407327"/>
            <a:chExt cx="8920169" cy="586807"/>
          </a:xfrm>
        </p:grpSpPr>
        <p:grpSp>
          <p:nvGrpSpPr>
            <p:cNvPr id="12" name="Group 11"/>
            <p:cNvGrpSpPr/>
            <p:nvPr/>
          </p:nvGrpSpPr>
          <p:grpSpPr>
            <a:xfrm>
              <a:off x="35496" y="2407327"/>
              <a:ext cx="8444064" cy="586807"/>
              <a:chOff x="35496" y="2420888"/>
              <a:chExt cx="8444064" cy="586807"/>
            </a:xfrm>
          </p:grpSpPr>
          <p:sp>
            <p:nvSpPr>
              <p:cNvPr id="49" name="Rettangolo 1"/>
              <p:cNvSpPr>
                <a:spLocks noChangeArrowheads="1"/>
              </p:cNvSpPr>
              <p:nvPr/>
            </p:nvSpPr>
            <p:spPr bwMode="auto">
              <a:xfrm>
                <a:off x="395536" y="2420888"/>
                <a:ext cx="7777559" cy="58680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just"/>
                <a:endParaRPr lang="it-IT" altLang="it-IT" sz="1700" b="1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39552" y="2560403"/>
                <a:ext cx="79400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>
                    <a:solidFill>
                      <a:schemeClr val="tx2"/>
                    </a:solidFill>
                  </a:rPr>
                  <a:t>IL MIGLIORAMENTO DELLE COMPETENZE CHIAVE</a:t>
                </a: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5496" y="2462263"/>
                <a:ext cx="504056" cy="504056"/>
              </a:xfrm>
              <a:prstGeom prst="ellipse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b="1" dirty="0" smtClean="0">
                    <a:solidFill>
                      <a:srgbClr val="FFC000"/>
                    </a:solidFill>
                  </a:rPr>
                  <a:t>2</a:t>
                </a:r>
                <a:endParaRPr lang="it-IT" sz="2400" b="1" dirty="0">
                  <a:solidFill>
                    <a:srgbClr val="FFC000"/>
                  </a:solidFill>
                </a:endParaRPr>
              </a:p>
            </p:txBody>
          </p:sp>
        </p:grpSp>
        <p:pic>
          <p:nvPicPr>
            <p:cNvPr id="86" name="Picture 2" descr="C:\Users\Sara.Vaudo\Desktop\flaticon\png\alphabet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827" y="2410188"/>
              <a:ext cx="582838" cy="581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" name="Group 92"/>
          <p:cNvGrpSpPr/>
          <p:nvPr/>
        </p:nvGrpSpPr>
        <p:grpSpPr>
          <a:xfrm>
            <a:off x="35496" y="3460753"/>
            <a:ext cx="8960970" cy="586807"/>
            <a:chOff x="35496" y="3270280"/>
            <a:chExt cx="8960970" cy="586807"/>
          </a:xfrm>
        </p:grpSpPr>
        <p:grpSp>
          <p:nvGrpSpPr>
            <p:cNvPr id="13" name="Group 12"/>
            <p:cNvGrpSpPr/>
            <p:nvPr/>
          </p:nvGrpSpPr>
          <p:grpSpPr>
            <a:xfrm>
              <a:off x="35496" y="3270280"/>
              <a:ext cx="8444064" cy="586807"/>
              <a:chOff x="35496" y="3274241"/>
              <a:chExt cx="8444064" cy="586807"/>
            </a:xfrm>
          </p:grpSpPr>
          <p:sp>
            <p:nvSpPr>
              <p:cNvPr id="53" name="Rettangolo 1"/>
              <p:cNvSpPr>
                <a:spLocks noChangeArrowheads="1"/>
              </p:cNvSpPr>
              <p:nvPr/>
            </p:nvSpPr>
            <p:spPr bwMode="auto">
              <a:xfrm>
                <a:off x="395536" y="3274241"/>
                <a:ext cx="7777559" cy="58680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just"/>
                <a:endParaRPr lang="it-IT" altLang="it-IT" sz="1700" b="1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66788" y="3413756"/>
                <a:ext cx="79127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>
                    <a:solidFill>
                      <a:schemeClr val="tx2"/>
                    </a:solidFill>
                  </a:rPr>
                  <a:t>IL RAFFORZAMENTO DEL RACCORDO FRA ISTRUZIONE E LAVORO</a:t>
                </a: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5496" y="3315616"/>
                <a:ext cx="504056" cy="504056"/>
              </a:xfrm>
              <a:prstGeom prst="ellipse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b="1" dirty="0" smtClean="0">
                    <a:solidFill>
                      <a:srgbClr val="FFC000"/>
                    </a:solidFill>
                  </a:rPr>
                  <a:t>3</a:t>
                </a:r>
                <a:endParaRPr lang="it-IT" sz="2400" b="1" dirty="0">
                  <a:solidFill>
                    <a:srgbClr val="FFC000"/>
                  </a:solidFill>
                </a:endParaRPr>
              </a:p>
            </p:txBody>
          </p:sp>
        </p:grpSp>
        <p:pic>
          <p:nvPicPr>
            <p:cNvPr id="87" name="Picture 2" descr="C:\Users\Sara.Vaudo\Downloads\online22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26" y="3287006"/>
              <a:ext cx="664440" cy="553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Group 93"/>
          <p:cNvGrpSpPr/>
          <p:nvPr/>
        </p:nvGrpSpPr>
        <p:grpSpPr>
          <a:xfrm>
            <a:off x="35496" y="4238085"/>
            <a:ext cx="8940943" cy="586807"/>
            <a:chOff x="35496" y="4066329"/>
            <a:chExt cx="8940943" cy="586807"/>
          </a:xfrm>
        </p:grpSpPr>
        <p:grpSp>
          <p:nvGrpSpPr>
            <p:cNvPr id="14" name="Group 13"/>
            <p:cNvGrpSpPr/>
            <p:nvPr/>
          </p:nvGrpSpPr>
          <p:grpSpPr>
            <a:xfrm>
              <a:off x="35496" y="4066329"/>
              <a:ext cx="8444064" cy="586807"/>
              <a:chOff x="35496" y="4066329"/>
              <a:chExt cx="8444064" cy="586807"/>
            </a:xfrm>
          </p:grpSpPr>
          <p:sp>
            <p:nvSpPr>
              <p:cNvPr id="57" name="Rettangolo 1"/>
              <p:cNvSpPr>
                <a:spLocks noChangeArrowheads="1"/>
              </p:cNvSpPr>
              <p:nvPr/>
            </p:nvSpPr>
            <p:spPr bwMode="auto">
              <a:xfrm>
                <a:off x="395536" y="4066329"/>
                <a:ext cx="7777559" cy="58680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just"/>
                <a:endParaRPr lang="it-IT" altLang="it-IT" sz="1700" b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66788" y="4098122"/>
                <a:ext cx="79127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>
                    <a:solidFill>
                      <a:schemeClr val="tx2"/>
                    </a:solidFill>
                  </a:rPr>
                  <a:t>IL POTENZIAMENTO DEI PROCESSI DI APPRENDIMENTO PERMANENTE E DELL’EMPOWERMENT DEI DESTINATARI DEGLI INTERVENTI</a:t>
                </a: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5496" y="4107704"/>
                <a:ext cx="504056" cy="504056"/>
              </a:xfrm>
              <a:prstGeom prst="ellipse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b="1" dirty="0" smtClean="0">
                    <a:solidFill>
                      <a:srgbClr val="FFC000"/>
                    </a:solidFill>
                  </a:rPr>
                  <a:t>4</a:t>
                </a:r>
                <a:endParaRPr lang="it-IT" sz="2400" b="1" dirty="0">
                  <a:solidFill>
                    <a:srgbClr val="FFC000"/>
                  </a:solidFill>
                </a:endParaRPr>
              </a:p>
            </p:txBody>
          </p:sp>
        </p:grpSp>
        <p:pic>
          <p:nvPicPr>
            <p:cNvPr id="88" name="Picture 2" descr="C:\Users\Sara.Vaudo\Desktop\flaticon\png\amount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2053" y="4159024"/>
              <a:ext cx="624386" cy="401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Group 94"/>
          <p:cNvGrpSpPr/>
          <p:nvPr/>
        </p:nvGrpSpPr>
        <p:grpSpPr>
          <a:xfrm>
            <a:off x="35496" y="5015417"/>
            <a:ext cx="8920533" cy="586807"/>
            <a:chOff x="35496" y="4858417"/>
            <a:chExt cx="8920533" cy="586807"/>
          </a:xfrm>
        </p:grpSpPr>
        <p:grpSp>
          <p:nvGrpSpPr>
            <p:cNvPr id="15" name="Group 14"/>
            <p:cNvGrpSpPr/>
            <p:nvPr/>
          </p:nvGrpSpPr>
          <p:grpSpPr>
            <a:xfrm>
              <a:off x="35496" y="4858417"/>
              <a:ext cx="8137599" cy="586807"/>
              <a:chOff x="35496" y="4858417"/>
              <a:chExt cx="8137599" cy="58680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95536" y="4858417"/>
                <a:ext cx="7777559" cy="586807"/>
                <a:chOff x="395536" y="4858417"/>
                <a:chExt cx="7777559" cy="586807"/>
              </a:xfrm>
            </p:grpSpPr>
            <p:sp>
              <p:nvSpPr>
                <p:cNvPr id="61" name="Rettangolo 1"/>
                <p:cNvSpPr>
                  <a:spLocks noChangeArrowheads="1"/>
                </p:cNvSpPr>
                <p:nvPr/>
              </p:nvSpPr>
              <p:spPr bwMode="auto">
                <a:xfrm>
                  <a:off x="395536" y="4858417"/>
                  <a:ext cx="7777559" cy="58680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no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just"/>
                  <a:endParaRPr lang="it-IT" altLang="it-IT" sz="1700" b="1" dirty="0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539552" y="4890210"/>
                  <a:ext cx="763354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>
                      <a:solidFill>
                        <a:schemeClr val="tx2"/>
                      </a:solidFill>
                    </a:rPr>
                    <a:t>L’AUMENTO DEL GRADO DI ATTRATTIVITÀ DELLA SCUOLA E GLI EFFETTI DELL’UTILIZZO DELLE TECNOLOGIE SULL’INTEGRAZIONE DEI TARGET SVANTAGGIATI (IN PRIMO LUOGO DISABILI)</a:t>
                  </a:r>
                </a:p>
              </p:txBody>
            </p:sp>
          </p:grpSp>
          <p:sp>
            <p:nvSpPr>
              <p:cNvPr id="83" name="Oval 82"/>
              <p:cNvSpPr/>
              <p:nvPr/>
            </p:nvSpPr>
            <p:spPr>
              <a:xfrm>
                <a:off x="35496" y="4899792"/>
                <a:ext cx="504056" cy="504056"/>
              </a:xfrm>
              <a:prstGeom prst="ellipse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b="1" dirty="0" smtClean="0">
                    <a:solidFill>
                      <a:srgbClr val="FFC000"/>
                    </a:solidFill>
                  </a:rPr>
                  <a:t>5</a:t>
                </a:r>
                <a:endParaRPr lang="it-IT" sz="2400" b="1" dirty="0">
                  <a:solidFill>
                    <a:srgbClr val="FFC000"/>
                  </a:solidFill>
                </a:endParaRPr>
              </a:p>
            </p:txBody>
          </p:sp>
        </p:grpSp>
        <p:pic>
          <p:nvPicPr>
            <p:cNvPr id="90" name="Picture 2" descr="C:\Users\Sara.Vaudo\Downloads\jump12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464" y="4908820"/>
              <a:ext cx="583565" cy="4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4" name="Group 1023"/>
          <p:cNvGrpSpPr/>
          <p:nvPr/>
        </p:nvGrpSpPr>
        <p:grpSpPr>
          <a:xfrm>
            <a:off x="35496" y="5792749"/>
            <a:ext cx="8982118" cy="588579"/>
            <a:chOff x="35496" y="5576725"/>
            <a:chExt cx="8982118" cy="588579"/>
          </a:xfrm>
        </p:grpSpPr>
        <p:grpSp>
          <p:nvGrpSpPr>
            <p:cNvPr id="16" name="Group 15"/>
            <p:cNvGrpSpPr/>
            <p:nvPr/>
          </p:nvGrpSpPr>
          <p:grpSpPr>
            <a:xfrm>
              <a:off x="35496" y="5577611"/>
              <a:ext cx="8444064" cy="586807"/>
              <a:chOff x="35496" y="5578497"/>
              <a:chExt cx="8444064" cy="58680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95536" y="5578497"/>
                <a:ext cx="8084024" cy="586807"/>
                <a:chOff x="395536" y="5578497"/>
                <a:chExt cx="8084024" cy="586807"/>
              </a:xfrm>
            </p:grpSpPr>
            <p:sp>
              <p:nvSpPr>
                <p:cNvPr id="65" name="Rettangolo 1"/>
                <p:cNvSpPr>
                  <a:spLocks noChangeArrowheads="1"/>
                </p:cNvSpPr>
                <p:nvPr/>
              </p:nvSpPr>
              <p:spPr bwMode="auto">
                <a:xfrm>
                  <a:off x="395536" y="5578497"/>
                  <a:ext cx="7777559" cy="58680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no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just"/>
                  <a:endParaRPr lang="it-IT" altLang="it-IT" sz="1700" b="1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539552" y="5610290"/>
                  <a:ext cx="794000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>
                      <a:solidFill>
                        <a:schemeClr val="tx2"/>
                      </a:solidFill>
                    </a:rPr>
                    <a:t>L’INNALZAMENTO </a:t>
                  </a:r>
                  <a:r>
                    <a:rPr lang="it-IT" sz="1400" b="1" dirty="0" smtClean="0">
                      <a:solidFill>
                        <a:schemeClr val="tx2"/>
                      </a:solidFill>
                    </a:rPr>
                    <a:t>DELLA CAPACITA’ ISTITUZIONALE E </a:t>
                  </a:r>
                  <a:r>
                    <a:rPr lang="it-IT" sz="1400" b="1" dirty="0">
                      <a:solidFill>
                        <a:schemeClr val="tx2"/>
                      </a:solidFill>
                    </a:rPr>
                    <a:t>DELL’EFFICIENZA ORGANIZZATIVO-GESTIONALE DELLE PUBBLICHE AMMINISTRAZIONI</a:t>
                  </a:r>
                </a:p>
              </p:txBody>
            </p:sp>
          </p:grpSp>
          <p:sp>
            <p:nvSpPr>
              <p:cNvPr id="84" name="Oval 83"/>
              <p:cNvSpPr/>
              <p:nvPr/>
            </p:nvSpPr>
            <p:spPr>
              <a:xfrm>
                <a:off x="35496" y="5619872"/>
                <a:ext cx="504056" cy="504056"/>
              </a:xfrm>
              <a:prstGeom prst="ellipse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b="1" dirty="0" smtClean="0">
                    <a:solidFill>
                      <a:srgbClr val="FFC000"/>
                    </a:solidFill>
                  </a:rPr>
                  <a:t>6</a:t>
                </a:r>
                <a:endParaRPr lang="it-IT" sz="2400" b="1" dirty="0">
                  <a:solidFill>
                    <a:srgbClr val="FFC000"/>
                  </a:solidFill>
                </a:endParaRPr>
              </a:p>
            </p:txBody>
          </p:sp>
        </p:grpSp>
        <p:pic>
          <p:nvPicPr>
            <p:cNvPr id="91" name="Picture 2" descr="C:\Users\Sara.Vaudo\Downloads\economy3.png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0878" y="5576725"/>
              <a:ext cx="706736" cy="588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6" name="Group 1025"/>
          <p:cNvGrpSpPr/>
          <p:nvPr/>
        </p:nvGrpSpPr>
        <p:grpSpPr>
          <a:xfrm>
            <a:off x="35496" y="1916832"/>
            <a:ext cx="8960970" cy="586807"/>
            <a:chOff x="35496" y="1700808"/>
            <a:chExt cx="8960970" cy="586807"/>
          </a:xfrm>
        </p:grpSpPr>
        <p:grpSp>
          <p:nvGrpSpPr>
            <p:cNvPr id="1025" name="Group 1024"/>
            <p:cNvGrpSpPr/>
            <p:nvPr/>
          </p:nvGrpSpPr>
          <p:grpSpPr>
            <a:xfrm>
              <a:off x="395536" y="1700808"/>
              <a:ext cx="7920880" cy="586807"/>
              <a:chOff x="395536" y="1700808"/>
              <a:chExt cx="7920880" cy="586807"/>
            </a:xfrm>
          </p:grpSpPr>
          <p:sp>
            <p:nvSpPr>
              <p:cNvPr id="45" name="Rettangolo 1"/>
              <p:cNvSpPr>
                <a:spLocks noChangeArrowheads="1"/>
              </p:cNvSpPr>
              <p:nvPr/>
            </p:nvSpPr>
            <p:spPr bwMode="auto">
              <a:xfrm>
                <a:off x="395536" y="1700808"/>
                <a:ext cx="7777559" cy="58680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just"/>
                <a:endParaRPr lang="it-IT" altLang="it-IT" sz="1700" b="1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38857" y="1732601"/>
                <a:ext cx="77775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solidFill>
                      <a:schemeClr val="tx2"/>
                    </a:solidFill>
                  </a:rPr>
                  <a:t>LA </a:t>
                </a:r>
                <a:r>
                  <a:rPr lang="it-IT" sz="1400" b="1" dirty="0">
                    <a:solidFill>
                      <a:schemeClr val="tx2"/>
                    </a:solidFill>
                  </a:rPr>
                  <a:t>RIDUZIONE DEL TASSO DI ABBANDONO SCOLASTICO E DELLA DISPARITÀ CONNESSE A SITUAZIONI DI SVANTAGGIO SOCIO-ECONOMICO, FRUTTO DI AZIONI DI CONTRASTO ALLA DISPERSIONE SCOLASTICA</a:t>
                </a:r>
              </a:p>
            </p:txBody>
          </p:sp>
        </p:grpSp>
        <p:pic>
          <p:nvPicPr>
            <p:cNvPr id="85" name="Picture 2" descr="C:\Users\Sara.Vaudo\Downloads\school43.png"/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26" y="1709589"/>
              <a:ext cx="664440" cy="567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35496" y="1720939"/>
              <a:ext cx="504056" cy="504056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400" b="1" dirty="0" smtClean="0">
                  <a:solidFill>
                    <a:srgbClr val="FFC000"/>
                  </a:solidFill>
                </a:rPr>
                <a:t>1</a:t>
              </a:r>
              <a:endParaRPr lang="it-IT" sz="24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23528" y="112474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prstClr val="black"/>
                </a:solidFill>
              </a:rPr>
              <a:t>Tra i principali elementi che </a:t>
            </a:r>
            <a:r>
              <a:rPr lang="it-IT" sz="2000" b="1" dirty="0" smtClean="0">
                <a:solidFill>
                  <a:prstClr val="black"/>
                </a:solidFill>
              </a:rPr>
              <a:t>saranno oggetto </a:t>
            </a:r>
            <a:r>
              <a:rPr lang="it-IT" sz="2000" b="1" dirty="0">
                <a:solidFill>
                  <a:prstClr val="black"/>
                </a:solidFill>
              </a:rPr>
              <a:t>di valutazione, in linea con </a:t>
            </a:r>
            <a:r>
              <a:rPr lang="it-IT" sz="2000" b="1" dirty="0" smtClean="0">
                <a:solidFill>
                  <a:prstClr val="black"/>
                </a:solidFill>
              </a:rPr>
              <a:t>gli obiettivi individuati </a:t>
            </a:r>
            <a:r>
              <a:rPr lang="it-IT" sz="2000" b="1" dirty="0">
                <a:solidFill>
                  <a:prstClr val="black"/>
                </a:solidFill>
              </a:rPr>
              <a:t>dal PON, si segnalano i </a:t>
            </a:r>
            <a:r>
              <a:rPr lang="it-IT" sz="2000" b="1" dirty="0" smtClean="0">
                <a:solidFill>
                  <a:prstClr val="black"/>
                </a:solidFill>
              </a:rPr>
              <a:t>seguenti:</a:t>
            </a:r>
            <a:endParaRPr lang="it-IT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64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3"/>
          <p:cNvSpPr txBox="1">
            <a:spLocks/>
          </p:cNvSpPr>
          <p:nvPr/>
        </p:nvSpPr>
        <p:spPr>
          <a:xfrm>
            <a:off x="4608003" y="332656"/>
            <a:ext cx="4535997" cy="68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rgbClr val="2D5E99"/>
                </a:solidFill>
                <a:cs typeface="Calibri" panose="020F0502020204030204" pitchFamily="34" charset="0"/>
              </a:rPr>
              <a:t>L’ARTICOLAZIONE DEL DISEGNO VALUTATIVO</a:t>
            </a:r>
            <a:endParaRPr lang="it-IT" sz="2400" b="1" dirty="0">
              <a:solidFill>
                <a:srgbClr val="2D5E99"/>
              </a:solidFill>
              <a:cs typeface="Calibri" panose="020F0502020204030204" pitchFamily="34" charset="0"/>
            </a:endParaRPr>
          </a:p>
        </p:txBody>
      </p:sp>
      <p:sp>
        <p:nvSpPr>
          <p:cNvPr id="4" name="Bent Arrow 3"/>
          <p:cNvSpPr/>
          <p:nvPr/>
        </p:nvSpPr>
        <p:spPr>
          <a:xfrm flipV="1">
            <a:off x="1422896" y="3123442"/>
            <a:ext cx="1471408" cy="449574"/>
          </a:xfrm>
          <a:prstGeom prst="ben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3528" y="2282959"/>
            <a:ext cx="2632021" cy="792000"/>
            <a:chOff x="323528" y="2282959"/>
            <a:chExt cx="2632021" cy="792000"/>
          </a:xfrm>
        </p:grpSpPr>
        <p:sp>
          <p:nvSpPr>
            <p:cNvPr id="7" name="Rounded Rectangle 6"/>
            <p:cNvSpPr/>
            <p:nvPr/>
          </p:nvSpPr>
          <p:spPr>
            <a:xfrm>
              <a:off x="438938" y="2282959"/>
              <a:ext cx="2401200" cy="792000"/>
            </a:xfrm>
            <a:prstGeom prst="round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3528" y="2355794"/>
              <a:ext cx="263202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>
                  <a:solidFill>
                    <a:schemeClr val="bg1"/>
                  </a:solidFill>
                </a:rPr>
                <a:t>GLI OBIETTIVI SPECIFICI DEL PON SCUOLA 14–20</a:t>
              </a:r>
            </a:p>
          </p:txBody>
        </p:sp>
      </p:grpSp>
      <p:sp>
        <p:nvSpPr>
          <p:cNvPr id="6" name="Bent Arrow 5"/>
          <p:cNvSpPr/>
          <p:nvPr/>
        </p:nvSpPr>
        <p:spPr>
          <a:xfrm>
            <a:off x="1422895" y="1787030"/>
            <a:ext cx="1459711" cy="450000"/>
          </a:xfrm>
          <a:prstGeom prst="ben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18503" y="4149168"/>
            <a:ext cx="2401969" cy="792000"/>
            <a:chOff x="6418503" y="4149168"/>
            <a:chExt cx="2401969" cy="792000"/>
          </a:xfrm>
        </p:grpSpPr>
        <p:sp>
          <p:nvSpPr>
            <p:cNvPr id="38" name="Rounded Rectangle 37"/>
            <p:cNvSpPr/>
            <p:nvPr/>
          </p:nvSpPr>
          <p:spPr>
            <a:xfrm>
              <a:off x="6418503" y="4149168"/>
              <a:ext cx="2401969" cy="792000"/>
            </a:xfrm>
            <a:prstGeom prst="round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04006" y="4222003"/>
              <a:ext cx="20309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>
                  <a:solidFill>
                    <a:schemeClr val="bg1"/>
                  </a:solidFill>
                </a:rPr>
                <a:t>LA DISPONIBILITA’ DEI DATI</a:t>
              </a:r>
              <a:endParaRPr lang="it-IT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Bent Arrow 35"/>
          <p:cNvSpPr/>
          <p:nvPr/>
        </p:nvSpPr>
        <p:spPr>
          <a:xfrm rot="10800000">
            <a:off x="6276190" y="5085184"/>
            <a:ext cx="1464162" cy="667138"/>
          </a:xfrm>
          <a:prstGeom prst="ben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7" name="Bent Arrow 36"/>
          <p:cNvSpPr/>
          <p:nvPr/>
        </p:nvSpPr>
        <p:spPr>
          <a:xfrm rot="5400000">
            <a:off x="6660232" y="2852936"/>
            <a:ext cx="648072" cy="1512168"/>
          </a:xfrm>
          <a:prstGeom prst="ben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82607" y="1665206"/>
            <a:ext cx="3168352" cy="720000"/>
            <a:chOff x="2882607" y="1665206"/>
            <a:chExt cx="3168352" cy="720000"/>
          </a:xfrm>
        </p:grpSpPr>
        <p:sp>
          <p:nvSpPr>
            <p:cNvPr id="33" name="Rounded Rectangle 32"/>
            <p:cNvSpPr/>
            <p:nvPr/>
          </p:nvSpPr>
          <p:spPr>
            <a:xfrm>
              <a:off x="2882607" y="1665206"/>
              <a:ext cx="3168352" cy="720000"/>
            </a:xfrm>
            <a:prstGeom prst="round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74629" y="1702041"/>
              <a:ext cx="2784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>
                  <a:solidFill>
                    <a:schemeClr val="bg1"/>
                  </a:solidFill>
                </a:rPr>
                <a:t>LE AREE TEMATICHE DELLA VALUTAZIONE</a:t>
              </a:r>
              <a:endParaRPr lang="it-IT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94304" y="4183716"/>
            <a:ext cx="3168352" cy="720000"/>
            <a:chOff x="2894304" y="4183716"/>
            <a:chExt cx="3168352" cy="720000"/>
          </a:xfrm>
        </p:grpSpPr>
        <p:sp>
          <p:nvSpPr>
            <p:cNvPr id="29" name="Rounded Rectangle 28"/>
            <p:cNvSpPr/>
            <p:nvPr/>
          </p:nvSpPr>
          <p:spPr>
            <a:xfrm>
              <a:off x="2894304" y="4183716"/>
              <a:ext cx="3168352" cy="720000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86326" y="4359050"/>
              <a:ext cx="2784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>
                  <a:solidFill>
                    <a:schemeClr val="tx2"/>
                  </a:solidFill>
                </a:rPr>
                <a:t>LE VALUTAZIONI</a:t>
              </a:r>
              <a:endParaRPr lang="it-IT" b="1" i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15816" y="2922128"/>
            <a:ext cx="3168352" cy="720000"/>
            <a:chOff x="2915816" y="2922128"/>
            <a:chExt cx="3168352" cy="720000"/>
          </a:xfrm>
        </p:grpSpPr>
        <p:sp>
          <p:nvSpPr>
            <p:cNvPr id="40" name="Rounded Rectangle 39"/>
            <p:cNvSpPr/>
            <p:nvPr/>
          </p:nvSpPr>
          <p:spPr>
            <a:xfrm>
              <a:off x="2915816" y="2922128"/>
              <a:ext cx="3168352" cy="720000"/>
            </a:xfrm>
            <a:prstGeom prst="round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07838" y="3097462"/>
              <a:ext cx="2784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>
                  <a:solidFill>
                    <a:schemeClr val="bg1"/>
                  </a:solidFill>
                </a:rPr>
                <a:t>LE DOMANDE VALUTATIVE</a:t>
              </a:r>
              <a:endParaRPr lang="it-IT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Down Arrow 41"/>
          <p:cNvSpPr/>
          <p:nvPr/>
        </p:nvSpPr>
        <p:spPr>
          <a:xfrm>
            <a:off x="4067944" y="3746791"/>
            <a:ext cx="792088" cy="396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3" name="Down Arrow 42"/>
          <p:cNvSpPr/>
          <p:nvPr/>
        </p:nvSpPr>
        <p:spPr>
          <a:xfrm>
            <a:off x="4067944" y="2485203"/>
            <a:ext cx="792088" cy="39600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11" name="Group 10"/>
          <p:cNvGrpSpPr/>
          <p:nvPr/>
        </p:nvGrpSpPr>
        <p:grpSpPr>
          <a:xfrm>
            <a:off x="2915816" y="5507678"/>
            <a:ext cx="3168352" cy="720000"/>
            <a:chOff x="2915816" y="5507678"/>
            <a:chExt cx="3168352" cy="720000"/>
          </a:xfrm>
        </p:grpSpPr>
        <p:sp>
          <p:nvSpPr>
            <p:cNvPr id="44" name="Rounded Rectangle 43"/>
            <p:cNvSpPr/>
            <p:nvPr/>
          </p:nvSpPr>
          <p:spPr>
            <a:xfrm>
              <a:off x="2915816" y="5507678"/>
              <a:ext cx="3168352" cy="72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07838" y="5544513"/>
              <a:ext cx="2784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>
                  <a:solidFill>
                    <a:schemeClr val="bg1"/>
                  </a:solidFill>
                </a:rPr>
                <a:t>LE SCELTE METODOLOGICHE</a:t>
              </a:r>
              <a:endParaRPr lang="it-IT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Down Arrow 45"/>
          <p:cNvSpPr/>
          <p:nvPr/>
        </p:nvSpPr>
        <p:spPr>
          <a:xfrm>
            <a:off x="4067944" y="5008379"/>
            <a:ext cx="792088" cy="396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50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eacher9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2" y="3746789"/>
            <a:ext cx="936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6" name="Picture 8" descr="staff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52" y="1625570"/>
            <a:ext cx="794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8880" y="6237312"/>
            <a:ext cx="2133600" cy="365125"/>
          </a:xfrm>
        </p:spPr>
        <p:txBody>
          <a:bodyPr/>
          <a:lstStyle/>
          <a:p>
            <a:fld id="{1CCE0548-2461-42BC-9C42-8E154754A376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8" name="Titolo 3"/>
          <p:cNvSpPr txBox="1">
            <a:spLocks/>
          </p:cNvSpPr>
          <p:nvPr/>
        </p:nvSpPr>
        <p:spPr>
          <a:xfrm>
            <a:off x="4283968" y="228336"/>
            <a:ext cx="4535997" cy="68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rgbClr val="2D5E99"/>
                </a:solidFill>
                <a:cs typeface="Calibri" panose="020F0502020204030204" pitchFamily="34" charset="0"/>
              </a:rPr>
              <a:t>LE DOMANDE VALUTATIVE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7380" y="1268760"/>
            <a:ext cx="7128792" cy="1505621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solidFill>
                  <a:srgbClr val="2D5E99"/>
                </a:solidFill>
              </a:rPr>
              <a:t>Sono una componente </a:t>
            </a:r>
            <a:r>
              <a:rPr lang="it-IT" dirty="0">
                <a:solidFill>
                  <a:srgbClr val="2D5E99"/>
                </a:solidFill>
              </a:rPr>
              <a:t>fondamentale del processo </a:t>
            </a:r>
            <a:r>
              <a:rPr lang="it-IT" dirty="0" smtClean="0">
                <a:solidFill>
                  <a:srgbClr val="2D5E99"/>
                </a:solidFill>
              </a:rPr>
              <a:t>valutativo, in </a:t>
            </a:r>
            <a:r>
              <a:rPr lang="it-IT" dirty="0">
                <a:solidFill>
                  <a:srgbClr val="2D5E99"/>
                </a:solidFill>
              </a:rPr>
              <a:t>grado di </a:t>
            </a:r>
            <a:r>
              <a:rPr lang="it-IT" b="1" dirty="0">
                <a:solidFill>
                  <a:srgbClr val="2D5E99"/>
                </a:solidFill>
              </a:rPr>
              <a:t>orientare la valutazione </a:t>
            </a:r>
            <a:r>
              <a:rPr lang="it-IT" dirty="0">
                <a:solidFill>
                  <a:srgbClr val="2D5E99"/>
                </a:solidFill>
              </a:rPr>
              <a:t>nel fornire informazioni ed analisi utili non solo per verificare </a:t>
            </a:r>
            <a:r>
              <a:rPr lang="it-IT" dirty="0" smtClean="0">
                <a:solidFill>
                  <a:srgbClr val="2D5E99"/>
                </a:solidFill>
              </a:rPr>
              <a:t>l’efficacia </a:t>
            </a:r>
            <a:r>
              <a:rPr lang="it-IT" dirty="0">
                <a:solidFill>
                  <a:srgbClr val="2D5E99"/>
                </a:solidFill>
              </a:rPr>
              <a:t>delle azioni finanziate dal Programma, ma anche per promuovere eventuali modifiche ai percorsi di sviluppo definiti in precedenza.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380" y="3282378"/>
            <a:ext cx="7128792" cy="1864822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solidFill>
                  <a:srgbClr val="2D5E99"/>
                </a:solidFill>
              </a:rPr>
              <a:t>Sono uno strumento necessario per </a:t>
            </a:r>
            <a:r>
              <a:rPr lang="it-IT" dirty="0">
                <a:solidFill>
                  <a:srgbClr val="2D5E99"/>
                </a:solidFill>
              </a:rPr>
              <a:t>acquisire le seguenti informazioni</a:t>
            </a:r>
            <a:r>
              <a:rPr lang="it-IT" dirty="0" smtClean="0">
                <a:solidFill>
                  <a:srgbClr val="2D5E99"/>
                </a:solidFill>
              </a:rPr>
              <a:t>: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2D5E99"/>
                </a:solidFill>
              </a:rPr>
              <a:t>grado </a:t>
            </a:r>
            <a:r>
              <a:rPr lang="it-IT" b="1" dirty="0">
                <a:solidFill>
                  <a:srgbClr val="2D5E99"/>
                </a:solidFill>
              </a:rPr>
              <a:t>di realizzazione </a:t>
            </a:r>
            <a:r>
              <a:rPr lang="it-IT" dirty="0">
                <a:solidFill>
                  <a:srgbClr val="2D5E99"/>
                </a:solidFill>
              </a:rPr>
              <a:t>delle attività </a:t>
            </a:r>
            <a:r>
              <a:rPr lang="it-IT" dirty="0" smtClean="0">
                <a:solidFill>
                  <a:srgbClr val="2D5E99"/>
                </a:solidFill>
              </a:rPr>
              <a:t>promosse;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2D5E99"/>
                </a:solidFill>
              </a:rPr>
              <a:t>avanzamento</a:t>
            </a:r>
            <a:r>
              <a:rPr lang="it-IT" dirty="0" smtClean="0">
                <a:solidFill>
                  <a:srgbClr val="2D5E99"/>
                </a:solidFill>
              </a:rPr>
              <a:t> </a:t>
            </a:r>
            <a:r>
              <a:rPr lang="it-IT" dirty="0">
                <a:solidFill>
                  <a:srgbClr val="2D5E99"/>
                </a:solidFill>
              </a:rPr>
              <a:t>nella realizzazione degli obiettivi</a:t>
            </a:r>
            <a:r>
              <a:rPr lang="it-IT" dirty="0" smtClean="0">
                <a:solidFill>
                  <a:srgbClr val="2D5E99"/>
                </a:solidFill>
              </a:rPr>
              <a:t>;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2D5E99"/>
                </a:solidFill>
              </a:rPr>
              <a:t>difficoltà</a:t>
            </a:r>
            <a:r>
              <a:rPr lang="it-IT" dirty="0" smtClean="0">
                <a:solidFill>
                  <a:srgbClr val="2D5E99"/>
                </a:solidFill>
              </a:rPr>
              <a:t> </a:t>
            </a:r>
            <a:r>
              <a:rPr lang="it-IT" dirty="0">
                <a:solidFill>
                  <a:srgbClr val="2D5E99"/>
                </a:solidFill>
              </a:rPr>
              <a:t>incontrate nella fase di </a:t>
            </a:r>
            <a:r>
              <a:rPr lang="it-IT" dirty="0" smtClean="0">
                <a:solidFill>
                  <a:srgbClr val="2D5E99"/>
                </a:solidFill>
              </a:rPr>
              <a:t>attuazione;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2D5E99"/>
                </a:solidFill>
              </a:rPr>
              <a:t>possibili </a:t>
            </a:r>
            <a:r>
              <a:rPr lang="it-IT" b="1" dirty="0">
                <a:solidFill>
                  <a:srgbClr val="2D5E99"/>
                </a:solidFill>
              </a:rPr>
              <a:t>correttivi </a:t>
            </a:r>
            <a:r>
              <a:rPr lang="it-IT" dirty="0">
                <a:solidFill>
                  <a:srgbClr val="2D5E99"/>
                </a:solidFill>
              </a:rPr>
              <a:t>per migliorare la </a:t>
            </a:r>
            <a:r>
              <a:rPr lang="it-IT" dirty="0" smtClean="0">
                <a:solidFill>
                  <a:srgbClr val="2D5E99"/>
                </a:solidFill>
              </a:rPr>
              <a:t>programmazione;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2D5E99"/>
                </a:solidFill>
              </a:rPr>
              <a:t>risultati </a:t>
            </a:r>
            <a:r>
              <a:rPr lang="it-IT" b="1" dirty="0">
                <a:solidFill>
                  <a:srgbClr val="2D5E99"/>
                </a:solidFill>
              </a:rPr>
              <a:t>e impatti intermedi e finali </a:t>
            </a:r>
            <a:r>
              <a:rPr lang="it-IT" dirty="0">
                <a:solidFill>
                  <a:srgbClr val="2D5E99"/>
                </a:solidFill>
              </a:rPr>
              <a:t>delle iniziative </a:t>
            </a:r>
            <a:r>
              <a:rPr lang="it-IT" dirty="0" smtClean="0">
                <a:solidFill>
                  <a:srgbClr val="2D5E99"/>
                </a:solidFill>
              </a:rPr>
              <a:t>finanziate.</a:t>
            </a:r>
            <a:endParaRPr lang="it-IT" dirty="0">
              <a:solidFill>
                <a:srgbClr val="2D5E99"/>
              </a:solidFill>
            </a:endParaRPr>
          </a:p>
        </p:txBody>
      </p:sp>
      <p:pic>
        <p:nvPicPr>
          <p:cNvPr id="9" name="Picture 2" descr="C:\Users\vineesh.v\Pictures\Training illustration\20H00138_White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33"/>
          <a:stretch/>
        </p:blipFill>
        <p:spPr bwMode="auto">
          <a:xfrm>
            <a:off x="468000" y="5255831"/>
            <a:ext cx="8208000" cy="126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vineesh.v\Pictures\Training illustration\20H00138_White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33"/>
          <a:stretch/>
        </p:blipFill>
        <p:spPr bwMode="auto">
          <a:xfrm>
            <a:off x="791580" y="5805264"/>
            <a:ext cx="7560840" cy="80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3"/>
          <p:cNvSpPr txBox="1">
            <a:spLocks/>
          </p:cNvSpPr>
          <p:nvPr/>
        </p:nvSpPr>
        <p:spPr>
          <a:xfrm>
            <a:off x="4284475" y="332656"/>
            <a:ext cx="4535997" cy="68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rgbClr val="2D5E99"/>
                </a:solidFill>
                <a:cs typeface="Calibri" panose="020F0502020204030204" pitchFamily="34" charset="0"/>
              </a:rPr>
              <a:t>LE DOMANDE VALUTATIVE: </a:t>
            </a:r>
          </a:p>
          <a:p>
            <a:pPr algn="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rgbClr val="2D5E99"/>
                </a:solidFill>
                <a:cs typeface="Calibri" panose="020F0502020204030204" pitchFamily="34" charset="0"/>
              </a:rPr>
              <a:t>UN ESEMPIO</a:t>
            </a:r>
            <a:endParaRPr lang="it-IT" sz="2400" b="1" dirty="0">
              <a:solidFill>
                <a:srgbClr val="2D5E99"/>
              </a:solidFill>
              <a:cs typeface="Calibri" panose="020F0502020204030204" pitchFamily="34" charset="0"/>
            </a:endParaRPr>
          </a:p>
        </p:txBody>
      </p:sp>
      <p:sp>
        <p:nvSpPr>
          <p:cNvPr id="9" name="Casella di testo 40"/>
          <p:cNvSpPr txBox="1">
            <a:spLocks/>
          </p:cNvSpPr>
          <p:nvPr/>
        </p:nvSpPr>
        <p:spPr>
          <a:xfrm>
            <a:off x="395536" y="1196752"/>
            <a:ext cx="1728192" cy="2152600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200" b="1" dirty="0">
                <a:solidFill>
                  <a:srgbClr val="4F81BD"/>
                </a:solidFill>
                <a:effectLst/>
                <a:latin typeface="Century Gothic"/>
                <a:ea typeface="Calibri"/>
                <a:cs typeface="Gisha"/>
              </a:rPr>
              <a:t>ASSE I  OBIETTIVO 10.1: RIDUZIONE DEL FALLIMENTO FORMATIVO PRECOCE E DELLA DISPERSIONE SCOLASTICA E FORMATIVA</a:t>
            </a:r>
            <a:endParaRPr lang="it-IT" sz="1200" dirty="0">
              <a:effectLst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768" y="1196752"/>
            <a:ext cx="6192688" cy="21526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2D5E99"/>
                </a:solidFill>
              </a:rPr>
              <a:t>Quali sono i fattori di rischio e di prevenzione alla base dell’insuccesso scolastico e </a:t>
            </a:r>
            <a:r>
              <a:rPr lang="it-IT" dirty="0" smtClean="0">
                <a:solidFill>
                  <a:srgbClr val="2D5E99"/>
                </a:solidFill>
              </a:rPr>
              <a:t>formativo?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2D5E99"/>
                </a:solidFill>
              </a:rPr>
              <a:t>I</a:t>
            </a:r>
            <a:r>
              <a:rPr lang="it-IT" dirty="0" smtClean="0">
                <a:solidFill>
                  <a:srgbClr val="2D5E99"/>
                </a:solidFill>
              </a:rPr>
              <a:t>n </a:t>
            </a:r>
            <a:r>
              <a:rPr lang="it-IT" dirty="0">
                <a:solidFill>
                  <a:srgbClr val="2D5E99"/>
                </a:solidFill>
              </a:rPr>
              <a:t>che misura gli interventi promossi hanno contributo alla riduzione della dispersione scolastica</a:t>
            </a:r>
            <a:r>
              <a:rPr lang="it-IT" dirty="0" smtClean="0">
                <a:solidFill>
                  <a:srgbClr val="2D5E99"/>
                </a:solidFill>
              </a:rPr>
              <a:t>?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2D5E99"/>
                </a:solidFill>
              </a:rPr>
              <a:t>Qual </a:t>
            </a:r>
            <a:r>
              <a:rPr lang="it-IT" dirty="0">
                <a:solidFill>
                  <a:srgbClr val="2D5E99"/>
                </a:solidFill>
              </a:rPr>
              <a:t>è stata l’efficacia dell’intervento sui target con maggiori difficoltà e fabbisogni specifici?</a:t>
            </a:r>
          </a:p>
        </p:txBody>
      </p:sp>
      <p:sp>
        <p:nvSpPr>
          <p:cNvPr id="11" name="Casella di testo 40"/>
          <p:cNvSpPr txBox="1">
            <a:spLocks/>
          </p:cNvSpPr>
          <p:nvPr/>
        </p:nvSpPr>
        <p:spPr>
          <a:xfrm>
            <a:off x="395536" y="3639438"/>
            <a:ext cx="1728192" cy="208617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200" b="1" dirty="0">
                <a:solidFill>
                  <a:srgbClr val="4F81BD"/>
                </a:solidFill>
                <a:effectLst/>
                <a:latin typeface="Century Gothic"/>
                <a:ea typeface="Calibri"/>
                <a:cs typeface="Gisha"/>
              </a:rPr>
              <a:t>ASSE I FSE - OBIETTIVO 10.2: MIGLIORAMENTO DELLE COMPETENZE CHIAVE DEGLI </a:t>
            </a:r>
            <a:r>
              <a:rPr lang="it-IT" sz="1200" b="1" dirty="0" smtClean="0">
                <a:solidFill>
                  <a:srgbClr val="4F81BD"/>
                </a:solidFill>
                <a:effectLst/>
                <a:latin typeface="Century Gothic"/>
                <a:ea typeface="Calibri"/>
                <a:cs typeface="Gisha"/>
              </a:rPr>
              <a:t>ALLIEVI</a:t>
            </a:r>
            <a:endParaRPr lang="it-IT" sz="1200" dirty="0">
              <a:effectLst/>
              <a:ea typeface="Calibri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83768" y="3639438"/>
            <a:ext cx="6192688" cy="208617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2D5E99"/>
                </a:solidFill>
              </a:rPr>
              <a:t>Quali </a:t>
            </a:r>
            <a:r>
              <a:rPr lang="it-IT" dirty="0">
                <a:solidFill>
                  <a:srgbClr val="2D5E99"/>
                </a:solidFill>
              </a:rPr>
              <a:t>sono i fattori di rischio che influenzano i rendimenti degli studenti</a:t>
            </a:r>
            <a:r>
              <a:rPr lang="it-IT" dirty="0" smtClean="0">
                <a:solidFill>
                  <a:srgbClr val="2D5E99"/>
                </a:solidFill>
              </a:rPr>
              <a:t>?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2D5E99"/>
                </a:solidFill>
              </a:rPr>
              <a:t>Quale relazione c’è fra l’apprendimento nella fase pre-primaria con il livello di apprendimento nel percorso scolastico? 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2D5E99"/>
                </a:solidFill>
              </a:rPr>
              <a:t>Qual </a:t>
            </a:r>
            <a:r>
              <a:rPr lang="it-IT" dirty="0">
                <a:solidFill>
                  <a:srgbClr val="2D5E99"/>
                </a:solidFill>
              </a:rPr>
              <a:t>è la ricaduta in termini di innovazione delle metodologie didattiche? Quale l’effetto sulle performance degli studenti</a:t>
            </a:r>
            <a:r>
              <a:rPr lang="it-IT" dirty="0" smtClean="0">
                <a:solidFill>
                  <a:srgbClr val="2D5E99"/>
                </a:solidFill>
              </a:rPr>
              <a:t>?</a:t>
            </a:r>
            <a:endParaRPr lang="it-IT" dirty="0">
              <a:solidFill>
                <a:srgbClr val="2D5E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9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-8552553" y="319365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solidFill>
                  <a:srgbClr val="1F497D"/>
                </a:solidFill>
              </a:rPr>
              <a:t>PROMUOVERE L’EQUITA’ E LA CITTADINANZA ATTIVA</a:t>
            </a:r>
            <a:endParaRPr lang="it-IT" sz="1600" b="1" i="1" dirty="0">
              <a:solidFill>
                <a:srgbClr val="1F497D"/>
              </a:solidFill>
            </a:endParaRPr>
          </a:p>
        </p:txBody>
      </p:sp>
      <p:sp>
        <p:nvSpPr>
          <p:cNvPr id="4" name="Titolo 3"/>
          <p:cNvSpPr txBox="1">
            <a:spLocks/>
          </p:cNvSpPr>
          <p:nvPr/>
        </p:nvSpPr>
        <p:spPr>
          <a:xfrm>
            <a:off x="4608003" y="332656"/>
            <a:ext cx="4535997" cy="68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rgbClr val="2D5E99"/>
                </a:solidFill>
                <a:cs typeface="Calibri" panose="020F0502020204030204" pitchFamily="34" charset="0"/>
              </a:rPr>
              <a:t>LE AZIONI VALUTATIVE:</a:t>
            </a:r>
          </a:p>
          <a:p>
            <a:pPr algn="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rgbClr val="2D5E99"/>
                </a:solidFill>
                <a:cs typeface="Calibri" panose="020F0502020204030204" pitchFamily="34" charset="0"/>
              </a:rPr>
              <a:t>SCELTE METODOLOGICHE</a:t>
            </a:r>
            <a:endParaRPr lang="it-IT" sz="2400" b="1" dirty="0">
              <a:solidFill>
                <a:srgbClr val="2D5E99"/>
              </a:solidFill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9868" y="2054797"/>
            <a:ext cx="8604000" cy="0"/>
          </a:xfrm>
          <a:prstGeom prst="line">
            <a:avLst/>
          </a:prstGeom>
          <a:ln cap="rnd">
            <a:solidFill>
              <a:srgbClr val="FFC000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3176" y="4540478"/>
            <a:ext cx="8604000" cy="0"/>
          </a:xfrm>
          <a:prstGeom prst="line">
            <a:avLst/>
          </a:prstGeom>
          <a:ln cap="rnd">
            <a:solidFill>
              <a:srgbClr val="FFC000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38212" y="1883584"/>
            <a:ext cx="4212000" cy="369332"/>
            <a:chOff x="238212" y="1565579"/>
            <a:chExt cx="4212000" cy="369332"/>
          </a:xfrm>
        </p:grpSpPr>
        <p:grpSp>
          <p:nvGrpSpPr>
            <p:cNvPr id="6" name="Group 5"/>
            <p:cNvGrpSpPr/>
            <p:nvPr/>
          </p:nvGrpSpPr>
          <p:grpSpPr>
            <a:xfrm>
              <a:off x="238212" y="1570245"/>
              <a:ext cx="4212000" cy="360000"/>
              <a:chOff x="2124681" y="180133"/>
              <a:chExt cx="1727995" cy="9720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124681" y="180133"/>
                <a:ext cx="1727995" cy="972000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Rounded Rectangle 4"/>
              <p:cNvSpPr/>
              <p:nvPr/>
            </p:nvSpPr>
            <p:spPr>
              <a:xfrm>
                <a:off x="2172130" y="227582"/>
                <a:ext cx="1633097" cy="8771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1600" b="1" kern="12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53870" y="1565579"/>
              <a:ext cx="3980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</a:rPr>
                <a:t>VALUTAZIONI DI IMPLEMENTAZIONE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6124" y="4355812"/>
            <a:ext cx="4212000" cy="369332"/>
            <a:chOff x="216124" y="3509290"/>
            <a:chExt cx="4212000" cy="369332"/>
          </a:xfrm>
        </p:grpSpPr>
        <p:grpSp>
          <p:nvGrpSpPr>
            <p:cNvPr id="10" name="Group 9"/>
            <p:cNvGrpSpPr/>
            <p:nvPr/>
          </p:nvGrpSpPr>
          <p:grpSpPr>
            <a:xfrm>
              <a:off x="216124" y="3513956"/>
              <a:ext cx="4212000" cy="360000"/>
              <a:chOff x="2124681" y="180133"/>
              <a:chExt cx="1727995" cy="97200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2124681" y="180133"/>
                <a:ext cx="1727995" cy="972000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ounded Rectangle 4"/>
              <p:cNvSpPr/>
              <p:nvPr/>
            </p:nvSpPr>
            <p:spPr>
              <a:xfrm>
                <a:off x="2172130" y="227582"/>
                <a:ext cx="1633097" cy="8771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1600" b="1" kern="12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1782" y="3509290"/>
              <a:ext cx="3980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</a:rPr>
                <a:t>VALUTAZIONI DI IMPATTO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 descr="C:\Users\Sara.Vaudo\Downloads\business183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95736" y="4735160"/>
            <a:ext cx="67381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" b="1" dirty="0" smtClean="0">
                <a:solidFill>
                  <a:srgbClr val="FFC000"/>
                </a:solidFill>
              </a:rPr>
              <a:t>Cosa sono?</a:t>
            </a:r>
          </a:p>
          <a:p>
            <a:pPr algn="just"/>
            <a:r>
              <a:rPr lang="it-IT" sz="1750" dirty="0" smtClean="0">
                <a:solidFill>
                  <a:schemeClr val="tx2"/>
                </a:solidFill>
              </a:rPr>
              <a:t>Si focalizzano sul </a:t>
            </a:r>
            <a:r>
              <a:rPr lang="it-IT" sz="1750" dirty="0">
                <a:solidFill>
                  <a:schemeClr val="tx2"/>
                </a:solidFill>
              </a:rPr>
              <a:t>cambiamento che può essere attribuito all’intervento, depurato dal possibile effetto prodotto da altri </a:t>
            </a:r>
            <a:r>
              <a:rPr lang="it-IT" sz="1750" dirty="0" smtClean="0">
                <a:solidFill>
                  <a:schemeClr val="tx2"/>
                </a:solidFill>
              </a:rPr>
              <a:t>fattori. Sono, pertanto,  volte ad effettuare </a:t>
            </a:r>
            <a:r>
              <a:rPr lang="it-IT" sz="1750" dirty="0">
                <a:solidFill>
                  <a:schemeClr val="tx2"/>
                </a:solidFill>
              </a:rPr>
              <a:t>una valutazione del </a:t>
            </a:r>
            <a:r>
              <a:rPr lang="it-IT" sz="1750" b="1" dirty="0">
                <a:solidFill>
                  <a:schemeClr val="tx2"/>
                </a:solidFill>
              </a:rPr>
              <a:t>contributo netto degli interventi al raggiungimento degli obiettivi </a:t>
            </a:r>
            <a:r>
              <a:rPr lang="it-IT" sz="1750" b="1" dirty="0" smtClean="0">
                <a:solidFill>
                  <a:schemeClr val="tx2"/>
                </a:solidFill>
              </a:rPr>
              <a:t>previsti </a:t>
            </a:r>
            <a:r>
              <a:rPr lang="it-IT" sz="1750" dirty="0" smtClean="0">
                <a:solidFill>
                  <a:schemeClr val="tx2"/>
                </a:solidFill>
              </a:rPr>
              <a:t>restituendo indicazioni circa la qualità delle politiche attuate</a:t>
            </a:r>
            <a:endParaRPr lang="it-IT" sz="175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5736" y="2243624"/>
            <a:ext cx="6738132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" b="1" dirty="0" smtClean="0">
                <a:solidFill>
                  <a:srgbClr val="FFC000"/>
                </a:solidFill>
              </a:rPr>
              <a:t>Cosa sono?</a:t>
            </a:r>
          </a:p>
          <a:p>
            <a:pPr algn="just"/>
            <a:r>
              <a:rPr lang="it-IT" sz="1750" b="1" dirty="0" smtClean="0">
                <a:solidFill>
                  <a:schemeClr val="tx2"/>
                </a:solidFill>
              </a:rPr>
              <a:t>Si </a:t>
            </a:r>
            <a:r>
              <a:rPr lang="it-IT" sz="1750" b="1" dirty="0">
                <a:solidFill>
                  <a:schemeClr val="tx2"/>
                </a:solidFill>
              </a:rPr>
              <a:t>focalizzano principalmente sull’avanzamento, l’attuazione e la gestione del programma</a:t>
            </a:r>
            <a:r>
              <a:rPr lang="it-IT" sz="1750" dirty="0">
                <a:solidFill>
                  <a:schemeClr val="tx2"/>
                </a:solidFill>
              </a:rPr>
              <a:t>, analizzandone gli aspetti di carattere procedurale e operativo e monitorando </a:t>
            </a:r>
            <a:r>
              <a:rPr lang="it-IT" sz="1750" dirty="0" smtClean="0">
                <a:solidFill>
                  <a:schemeClr val="tx2"/>
                </a:solidFill>
              </a:rPr>
              <a:t>il raggiungimento dei </a:t>
            </a:r>
            <a:r>
              <a:rPr lang="it-IT" sz="1750" dirty="0">
                <a:solidFill>
                  <a:schemeClr val="tx2"/>
                </a:solidFill>
              </a:rPr>
              <a:t>risultati pianificati ad inizio programmazione. </a:t>
            </a:r>
            <a:r>
              <a:rPr lang="it-IT" sz="1750" dirty="0" smtClean="0">
                <a:solidFill>
                  <a:schemeClr val="tx2"/>
                </a:solidFill>
              </a:rPr>
              <a:t>Supportano </a:t>
            </a:r>
            <a:r>
              <a:rPr lang="it-IT" sz="1750" dirty="0">
                <a:solidFill>
                  <a:schemeClr val="tx2"/>
                </a:solidFill>
              </a:rPr>
              <a:t>la </a:t>
            </a:r>
            <a:r>
              <a:rPr lang="it-IT" sz="1750" i="1" dirty="0" err="1" smtClean="0">
                <a:solidFill>
                  <a:schemeClr val="tx2"/>
                </a:solidFill>
              </a:rPr>
              <a:t>governance</a:t>
            </a:r>
            <a:r>
              <a:rPr lang="it-IT" sz="1750" dirty="0" smtClean="0">
                <a:solidFill>
                  <a:schemeClr val="tx2"/>
                </a:solidFill>
              </a:rPr>
              <a:t> del Programma, identificando i fattori </a:t>
            </a:r>
            <a:r>
              <a:rPr lang="it-IT" sz="1750" dirty="0">
                <a:solidFill>
                  <a:schemeClr val="tx2"/>
                </a:solidFill>
              </a:rPr>
              <a:t>di successo e di debolezza e </a:t>
            </a:r>
            <a:r>
              <a:rPr lang="it-IT" sz="1750" dirty="0" smtClean="0">
                <a:solidFill>
                  <a:schemeClr val="tx2"/>
                </a:solidFill>
              </a:rPr>
              <a:t>suggerendo </a:t>
            </a:r>
            <a:r>
              <a:rPr lang="it-IT" sz="1750" dirty="0">
                <a:solidFill>
                  <a:schemeClr val="tx2"/>
                </a:solidFill>
              </a:rPr>
              <a:t>l’introduzione di correttivi e miglioramenti in corso </a:t>
            </a:r>
            <a:r>
              <a:rPr lang="it-IT" sz="1750" dirty="0" smtClean="0">
                <a:solidFill>
                  <a:schemeClr val="tx2"/>
                </a:solidFill>
              </a:rPr>
              <a:t>d’opera</a:t>
            </a:r>
          </a:p>
        </p:txBody>
      </p:sp>
      <p:pic>
        <p:nvPicPr>
          <p:cNvPr id="23" name="Picture 2" descr="C:\Users\Sara.Vaudo\Downloads\lists1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86613"/>
            <a:ext cx="1492520" cy="149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0" y="11247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Per realizzare una valutazione esaustiva degli 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</a:rPr>
              <a:t>effetti e 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degli 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</a:rPr>
              <a:t>impatti degli interventi attivati nel corso della Programmazione 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2014-2020, il Piano prevede:</a:t>
            </a:r>
            <a:endParaRPr lang="it-IT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Personalizzato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B050"/>
      </a:accent2>
      <a:accent3>
        <a:srgbClr val="7F7F7F"/>
      </a:accent3>
      <a:accent4>
        <a:srgbClr val="FFC000"/>
      </a:accent4>
      <a:accent5>
        <a:srgbClr val="4BACC6"/>
      </a:accent5>
      <a:accent6>
        <a:srgbClr val="FFE81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1444</Words>
  <Application>Microsoft Office PowerPoint</Application>
  <PresentationFormat>Presentazione su schermo (4:3)</PresentationFormat>
  <Paragraphs>176</Paragraphs>
  <Slides>15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5" baseType="lpstr">
      <vt:lpstr>Arial</vt:lpstr>
      <vt:lpstr>Calibri</vt:lpstr>
      <vt:lpstr>Century Gothic</vt:lpstr>
      <vt:lpstr>EYInterstate</vt:lpstr>
      <vt:lpstr>Gisha</vt:lpstr>
      <vt:lpstr>Times New Roman</vt:lpstr>
      <vt:lpstr>Trebuchet MS</vt:lpstr>
      <vt:lpstr>Wingdings</vt:lpstr>
      <vt:lpstr>Office Theme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Ernst &amp; Young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Ilaria Costa</dc:creator>
  <cp:lastModifiedBy>Alessandro Fabio</cp:lastModifiedBy>
  <cp:revision>185</cp:revision>
  <dcterms:created xsi:type="dcterms:W3CDTF">2015-03-02T17:55:44Z</dcterms:created>
  <dcterms:modified xsi:type="dcterms:W3CDTF">2015-09-18T07:50:32Z</dcterms:modified>
</cp:coreProperties>
</file>