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3" r:id="rId3"/>
    <p:sldId id="268" r:id="rId4"/>
    <p:sldId id="264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883" autoAdjust="0"/>
  </p:normalViewPr>
  <p:slideViewPr>
    <p:cSldViewPr>
      <p:cViewPr>
        <p:scale>
          <a:sx n="108" d="100"/>
          <a:sy n="108" d="100"/>
        </p:scale>
        <p:origin x="-47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16CBF5-33C7-4F37-9C1A-1BFB86B84752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AD9936-38AE-40D4-B09F-7E08F5D8FD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it-IT" smtClean="0"/>
              <a:t>Il progetto è stato chiamato «</a:t>
            </a:r>
            <a:r>
              <a:rPr lang="it-IT" i="1" smtClean="0"/>
              <a:t>train…to be cool</a:t>
            </a:r>
            <a:r>
              <a:rPr lang="it-IT" smtClean="0"/>
              <a:t>» laddove </a:t>
            </a:r>
            <a:r>
              <a:rPr lang="it-IT" i="1" smtClean="0"/>
              <a:t>train</a:t>
            </a:r>
            <a:r>
              <a:rPr lang="it-IT" smtClean="0"/>
              <a:t> ha un duplice significato…di «treno», ma anche di «allenarsi», «formarsi», «educarsi» per essere «</a:t>
            </a:r>
            <a:r>
              <a:rPr lang="it-IT" i="1" smtClean="0"/>
              <a:t>cool</a:t>
            </a:r>
            <a:r>
              <a:rPr lang="it-IT" smtClean="0"/>
              <a:t>», ovvero «alla moda», «in gamba», «forti», «fichi», per usare un’espressione gergale usata dai ragazzi…</a:t>
            </a:r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230323-4B5A-4A4C-AA26-15281B748A0F}" type="slidenum">
              <a:rPr lang="it-IT" sz="1200">
                <a:latin typeface="Calibri" pitchFamily="34" charset="0"/>
              </a:rPr>
              <a:pPr algn="r"/>
              <a:t>1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0D5BA-8DC2-450B-8274-9CD47BB3C39A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1C442-BBFB-401C-86C0-D046319E5010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C3E093-4374-4DC4-8C94-88766E752232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55C83-04B3-4D1C-B5A8-0869FC46415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593A3-736E-41EC-833C-C3C0056C11DA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E7431-0A12-4A9D-A9FF-601F643AF417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FDDF-ECE6-4AD1-92D7-BF33613E2E20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04A4-165C-48E4-B564-1FC97DA32F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D8F9-F586-4208-8A8A-F216BD31D13A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6456-7A81-4C4F-8758-857D8C1D47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A5BF-ABC1-45C5-ABAA-9FC335E4EEE4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D938-10E8-4F3A-BB51-464F019AE1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05B6-FFD8-4C28-82AC-6FC3C4FB28BE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01FA-079A-4857-849E-E846E1ADF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97EA-C2FF-4DE0-9331-9A2FC334D539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5B85-A9EE-428D-BBDA-85E20B668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F60B-32B2-4DEE-8619-7FBC2364455F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035E-27F6-40F3-9B1D-F56533A20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8FEE-C821-4F93-B9A8-B96C5D717313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0571-46DF-4D11-93F0-6846E03521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65A5-7AC0-4C80-A82B-AEE46AE2A022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585B-8204-4846-810C-B63CFC589E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63F9-BD29-4416-8FF3-5034CB169A1A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2208-7B3F-48EE-BE05-A6AD291760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FF1E-1625-48C8-9B07-479EADA96975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A3B4-7BB7-4CA3-9E31-585D999CAC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DEE9-D8F4-46C9-9F80-E026AFFA62F2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C33B-8947-4CD5-9E78-61ECD78A65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FE8ADF-36D4-46C2-9272-F2AB64274DF4}" type="datetimeFigureOut">
              <a:rPr lang="it-IT"/>
              <a:pPr>
                <a:defRPr/>
              </a:pPr>
              <a:t>30/01/2015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B4288C-EE9C-4301-ACE3-5C69CE4020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laudio.maldina@poliziadistato.it" TargetMode="External"/><Relationship Id="rId4" Type="http://schemas.openxmlformats.org/officeDocument/2006/relationships/hyperlink" Target="mailto:annarita.santantonio@poliziadistat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3"/>
          <p:cNvSpPr>
            <a:spLocks noGrp="1"/>
          </p:cNvSpPr>
          <p:nvPr>
            <p:ph type="ctrTitle" idx="4294967295"/>
          </p:nvPr>
        </p:nvSpPr>
        <p:spPr>
          <a:xfrm>
            <a:off x="4733925" y="2708275"/>
            <a:ext cx="3313113" cy="1701800"/>
          </a:xfrm>
        </p:spPr>
        <p:txBody>
          <a:bodyPr anchor="b"/>
          <a:lstStyle/>
          <a:p>
            <a:endParaRPr lang="it-IT" sz="4000" smtClean="0"/>
          </a:p>
        </p:txBody>
      </p:sp>
      <p:sp>
        <p:nvSpPr>
          <p:cNvPr id="14339" name="Sottotitolo 4"/>
          <p:cNvSpPr>
            <a:spLocks noGrp="1"/>
          </p:cNvSpPr>
          <p:nvPr>
            <p:ph type="subTitle" idx="4294967295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it-IT" sz="2400" smtClean="0">
              <a:solidFill>
                <a:srgbClr val="424242"/>
              </a:solidFill>
            </a:endParaRPr>
          </a:p>
        </p:txBody>
      </p:sp>
      <p:sp>
        <p:nvSpPr>
          <p:cNvPr id="14340" name="Rettangolo 6"/>
          <p:cNvSpPr>
            <a:spLocks noChangeArrowheads="1"/>
          </p:cNvSpPr>
          <p:nvPr/>
        </p:nvSpPr>
        <p:spPr bwMode="auto">
          <a:xfrm>
            <a:off x="-34925" y="-2187575"/>
            <a:ext cx="9253538" cy="695801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4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78025" y="66675"/>
            <a:ext cx="7056438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Polizia Ferroviaria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rain… to be </a:t>
            </a:r>
            <a:r>
              <a:rPr lang="it-IT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ool</a:t>
            </a:r>
          </a:p>
        </p:txBody>
      </p:sp>
      <p:pic>
        <p:nvPicPr>
          <p:cNvPr id="14342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172450" y="5818188"/>
            <a:ext cx="8397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2700338" y="6488113"/>
            <a:ext cx="3783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Anno scolastico 2014-15</a:t>
            </a:r>
          </a:p>
        </p:txBody>
      </p:sp>
      <p:pic>
        <p:nvPicPr>
          <p:cNvPr id="1026" name="Picture 2" descr="\\172.31.2.43\DocCondivisi\DFS1\II DIVISIONE\GIUDIZIARIA &amp; Ordine Pubblico\pubbliche relazioni\Incontri scuole\poster train to be cool\poster train to be cool vers nov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2522" t="26006" r="13984" b="39521"/>
          <a:stretch/>
        </p:blipFill>
        <p:spPr bwMode="auto">
          <a:xfrm>
            <a:off x="1807217" y="2060848"/>
            <a:ext cx="5524534" cy="3627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4345" name="Immagin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8788"/>
            <a:ext cx="1152525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538163" y="812800"/>
            <a:ext cx="7794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alibri" pitchFamily="34" charset="0"/>
              </a:rPr>
              <a:t>“ </a:t>
            </a:r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TRAIN  ….TO BE COOL</a:t>
            </a:r>
            <a:r>
              <a:rPr lang="it-IT">
                <a:latin typeface="Calibri" pitchFamily="34" charset="0"/>
              </a:rPr>
              <a:t>”,  è un progetto ideato dal Servizio di Polizia Ferroviaria del Dipartimento di Pubblica Sicurezza del Ministero dell’Interno</a:t>
            </a:r>
          </a:p>
          <a:p>
            <a:pPr algn="just"/>
            <a:endParaRPr lang="it-IT" b="1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 </a:t>
            </a:r>
          </a:p>
          <a:p>
            <a:pPr algn="just"/>
            <a:r>
              <a:rPr lang="it-IT" b="1">
                <a:latin typeface="Calibri" pitchFamily="34" charset="0"/>
              </a:rPr>
              <a:t>Perché Train To be Cool? </a:t>
            </a:r>
          </a:p>
          <a:p>
            <a:pPr algn="just"/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“TRAIN” </a:t>
            </a:r>
            <a:r>
              <a:rPr lang="it-IT">
                <a:latin typeface="Calibri" pitchFamily="34" charset="0"/>
              </a:rPr>
              <a:t>come treno,  ma anche come  formazione,  allenamento, educazione...…</a:t>
            </a:r>
          </a:p>
          <a:p>
            <a:pPr algn="just"/>
            <a:r>
              <a:rPr lang="it-IT">
                <a:latin typeface="Calibri" pitchFamily="34" charset="0"/>
              </a:rPr>
              <a:t> per essere </a:t>
            </a:r>
          </a:p>
          <a:p>
            <a:pPr algn="just"/>
            <a:r>
              <a:rPr lang="it-IT">
                <a:latin typeface="Calibri" pitchFamily="34" charset="0"/>
              </a:rPr>
              <a:t>“</a:t>
            </a:r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COOL”</a:t>
            </a:r>
            <a:r>
              <a:rPr lang="it-IT">
                <a:latin typeface="Calibri" pitchFamily="34" charset="0"/>
              </a:rPr>
              <a:t> , “forti”, “in gamba”, “ alla moda”, “fichi”, secondo il linguaggio giovanile </a:t>
            </a:r>
          </a:p>
          <a:p>
            <a:pPr algn="just"/>
            <a:endParaRPr lang="it-IT" b="1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Che obiettivi ci poniamo? </a:t>
            </a:r>
          </a:p>
          <a:p>
            <a:pPr algn="just"/>
            <a:r>
              <a:rPr lang="it-IT">
                <a:latin typeface="Calibri" pitchFamily="34" charset="0"/>
              </a:rPr>
              <a:t>Stimolare nei giovani la </a:t>
            </a:r>
            <a:r>
              <a:rPr lang="it-IT" b="1">
                <a:latin typeface="Calibri" pitchFamily="34" charset="0"/>
              </a:rPr>
              <a:t>consapevolezza dei rischi </a:t>
            </a:r>
            <a:r>
              <a:rPr lang="it-IT">
                <a:latin typeface="Calibri" pitchFamily="34" charset="0"/>
              </a:rPr>
              <a:t>presenti nello scenario ferroviario e diffondere tra di loro la </a:t>
            </a:r>
            <a:r>
              <a:rPr lang="it-IT" b="1">
                <a:latin typeface="Calibri" pitchFamily="34" charset="0"/>
              </a:rPr>
              <a:t>cultura della legalità e della sicurezza</a:t>
            </a:r>
            <a:r>
              <a:rPr lang="it-IT">
                <a:latin typeface="Calibri" pitchFamily="34" charset="0"/>
              </a:rPr>
              <a:t>, sensibilizzandoli ad </a:t>
            </a:r>
            <a:r>
              <a:rPr lang="it-IT" b="1">
                <a:latin typeface="Calibri" pitchFamily="34" charset="0"/>
              </a:rPr>
              <a:t>adottare comportamenti responsabili per la propria ed altrui incolumità.</a:t>
            </a:r>
          </a:p>
        </p:txBody>
      </p:sp>
      <p:pic>
        <p:nvPicPr>
          <p:cNvPr id="16387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49900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5367338"/>
            <a:ext cx="768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5257800"/>
            <a:ext cx="207803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950" y="4783138"/>
            <a:ext cx="1314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ttangolo 2"/>
          <p:cNvSpPr>
            <a:spLocks noChangeArrowheads="1"/>
          </p:cNvSpPr>
          <p:nvPr/>
        </p:nvSpPr>
        <p:spPr bwMode="auto">
          <a:xfrm>
            <a:off x="98425" y="652938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587375" y="690563"/>
            <a:ext cx="61864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Chi sono i relatori ? </a:t>
            </a:r>
          </a:p>
          <a:p>
            <a:pPr algn="just"/>
            <a:r>
              <a:rPr lang="it-IT">
                <a:latin typeface="Calibri" pitchFamily="34" charset="0"/>
              </a:rPr>
              <a:t>Operatori di Polizia Ferroviaria – Polizia di Stato - formati con il supporto degli psicologi del Centro di Neurologia e Psicologia Medica del Dipartimento della Pubblica Sicurezza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  </a:t>
            </a:r>
          </a:p>
          <a:p>
            <a:r>
              <a:rPr lang="it-IT" b="1">
                <a:latin typeface="Calibri" pitchFamily="34" charset="0"/>
              </a:rPr>
              <a:t>  </a:t>
            </a:r>
          </a:p>
        </p:txBody>
      </p:sp>
      <p:pic>
        <p:nvPicPr>
          <p:cNvPr id="18435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2738" y="549116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5229225"/>
            <a:ext cx="768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9584" y="792908"/>
            <a:ext cx="2008115" cy="196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ttangolo 2"/>
          <p:cNvSpPr>
            <a:spLocks noChangeArrowheads="1"/>
          </p:cNvSpPr>
          <p:nvPr/>
        </p:nvSpPr>
        <p:spPr bwMode="auto">
          <a:xfrm>
            <a:off x="587375" y="3116263"/>
            <a:ext cx="6091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A chi è rivolto? </a:t>
            </a:r>
          </a:p>
          <a:p>
            <a:pPr algn="just"/>
            <a:r>
              <a:rPr lang="it-IT">
                <a:latin typeface="Calibri" pitchFamily="34" charset="0"/>
              </a:rPr>
              <a:t>Studenti delle </a:t>
            </a:r>
            <a:r>
              <a:rPr lang="it-IT" b="1">
                <a:latin typeface="Calibri" pitchFamily="34" charset="0"/>
              </a:rPr>
              <a:t>Scuole secondarie di I e II grado </a:t>
            </a:r>
            <a:r>
              <a:rPr lang="it-IT">
                <a:latin typeface="Calibri" pitchFamily="34" charset="0"/>
              </a:rPr>
              <a:t>degli istituti potenzialmente maggiormente interessati dal fenomeno, o perché vicini alla linea ferroviaria o perché frequentati da studenti pendolari.</a:t>
            </a:r>
          </a:p>
        </p:txBody>
      </p:sp>
      <p:sp>
        <p:nvSpPr>
          <p:cNvPr id="18439" name="AutoShape 2" descr="https://encrypted-tbn0.gstatic.com/images?q=tbn:ANd9GcSJOflDcztYz7p_5F3-ALtUBhc4VJYw3HWeXY4SlVAiYh9hsZDEi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8440" name="Picture 4" descr="https://encrypted-tbn0.gstatic.com/images?q=tbn:ANd9GcSJOflDcztYz7p_5F3-ALtUBhc4VJYw3HWeXY4SlVAiYh9hsZDEi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3149600"/>
            <a:ext cx="21383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ttangolo 3"/>
          <p:cNvSpPr>
            <a:spLocks noChangeArrowheads="1"/>
          </p:cNvSpPr>
          <p:nvPr/>
        </p:nvSpPr>
        <p:spPr bwMode="auto">
          <a:xfrm>
            <a:off x="88900" y="6446838"/>
            <a:ext cx="976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579438" y="549275"/>
            <a:ext cx="77279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     CONTENUTI DELL’INCONTRO PRESSO LE SCUOLE</a:t>
            </a:r>
          </a:p>
          <a:p>
            <a:endParaRPr lang="it-IT" b="1">
              <a:latin typeface="Calibri" pitchFamily="34" charset="0"/>
            </a:endParaRPr>
          </a:p>
          <a:p>
            <a:pPr algn="just"/>
            <a:r>
              <a:rPr lang="it-IT">
                <a:latin typeface="Calibri" pitchFamily="34" charset="0"/>
              </a:rPr>
              <a:t>Verranno discussi  </a:t>
            </a:r>
            <a:r>
              <a:rPr lang="it-IT" b="1">
                <a:latin typeface="Calibri" pitchFamily="34" charset="0"/>
              </a:rPr>
              <a:t>fatti di cronaca </a:t>
            </a:r>
            <a:r>
              <a:rPr lang="it-IT">
                <a:latin typeface="Calibri" pitchFamily="34" charset="0"/>
              </a:rPr>
              <a:t>avvenuti in tutto il territorio nazionale che hanno visto coinvolti giovani rimasti vittime di vari incidenti derivanti dall’adozione di </a:t>
            </a:r>
            <a:r>
              <a:rPr lang="it-IT" b="1">
                <a:latin typeface="Calibri" pitchFamily="34" charset="0"/>
              </a:rPr>
              <a:t>comportamenti «a rischio»  o di gesti irresponsabili ed imprudenti quali: </a:t>
            </a:r>
          </a:p>
          <a:p>
            <a:endParaRPr lang="it-IT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l’attraversamento dei binari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la distrazione derivante dall’utilizzo delle cuffiette </a:t>
            </a:r>
          </a:p>
          <a:p>
            <a:r>
              <a:rPr lang="it-IT">
                <a:latin typeface="Calibri" pitchFamily="34" charset="0"/>
              </a:rPr>
              <a:t>   per ascoltare la musica durante la loro permanenza in stazione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i tentativi di salita a bordo con treno in movimento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il lancio di oggetti in direzione dei convogli in transito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La posa di ostacoli sui binari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l’introduzione abusiva in aree interdette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l’imbrattamento ed il danneggiamento del materiale</a:t>
            </a:r>
          </a:p>
          <a:p>
            <a:r>
              <a:rPr lang="it-IT">
                <a:latin typeface="Calibri" pitchFamily="34" charset="0"/>
              </a:rPr>
              <a:t>  e delle infrastrutture ferroviarie.</a:t>
            </a:r>
          </a:p>
          <a:p>
            <a:endParaRPr lang="it-IT" sz="1600">
              <a:latin typeface="Calibri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5399088"/>
            <a:ext cx="768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5466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0888" y="4221163"/>
            <a:ext cx="14271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4838" y="2852738"/>
            <a:ext cx="16446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ttangolo 1"/>
          <p:cNvSpPr>
            <a:spLocks noChangeArrowheads="1"/>
          </p:cNvSpPr>
          <p:nvPr/>
        </p:nvSpPr>
        <p:spPr bwMode="auto">
          <a:xfrm>
            <a:off x="98425" y="6551613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428625"/>
            <a:ext cx="8424863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   IL NOSTRO APPROCCIO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Le tematiche affrontate, </a:t>
            </a:r>
            <a:r>
              <a:rPr lang="it-IT" u="sng" dirty="0">
                <a:latin typeface="+mn-lt"/>
              </a:rPr>
              <a:t>non sono state trattate dal punto di vista sanzionatorio,</a:t>
            </a:r>
            <a:r>
              <a:rPr lang="it-IT" dirty="0">
                <a:latin typeface="+mn-lt"/>
              </a:rPr>
              <a:t> ma con la finalità di trasmettere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consapevolezza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dirty="0">
                <a:latin typeface="+mn-lt"/>
              </a:rPr>
              <a:t>ai ragazzi delle conseguenze che le azioni descritte hanno sulla propria ed altrui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incolumità.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Gli studenti avranno  l’opportunità di interagire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con gli operatori </a:t>
            </a:r>
            <a:r>
              <a:rPr lang="it-IT" dirty="0" err="1">
                <a:latin typeface="+mn-lt"/>
              </a:rPr>
              <a:t>Polfer</a:t>
            </a:r>
            <a:r>
              <a:rPr lang="it-IT" dirty="0">
                <a:latin typeface="+mn-lt"/>
              </a:rPr>
              <a:t> in modo attivo ponendo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domande e raccontando le loro esperienze.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L’incontro sarà  supportato da </a:t>
            </a:r>
            <a:r>
              <a:rPr lang="it-IT" dirty="0" err="1">
                <a:latin typeface="+mn-lt"/>
              </a:rPr>
              <a:t>slides</a:t>
            </a:r>
            <a:r>
              <a:rPr lang="it-IT" dirty="0">
                <a:latin typeface="+mn-lt"/>
              </a:rPr>
              <a:t>  e filmati tra i quali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alcuni direttamente realizzati  da studenti di scuole medie superiori.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Questionario di gradimento finale (anonimo).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17463"/>
            <a:ext cx="3311525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526088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5475288"/>
            <a:ext cx="766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195513"/>
            <a:ext cx="24066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ttangolo 1"/>
          <p:cNvSpPr>
            <a:spLocks noChangeArrowheads="1"/>
          </p:cNvSpPr>
          <p:nvPr/>
        </p:nvSpPr>
        <p:spPr bwMode="auto">
          <a:xfrm>
            <a:off x="98425" y="6611938"/>
            <a:ext cx="976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587375" y="579438"/>
            <a:ext cx="614521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Agenda dell’Incontro  </a:t>
            </a:r>
            <a:endParaRPr lang="it-IT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Introduzione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principali compiti della Polizia Ferroviaria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principali rischi connessi al mondo ferroviario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 comportamenti da evitare e da adottare, con particolare   </a:t>
            </a:r>
          </a:p>
          <a:p>
            <a:pPr>
              <a:buFont typeface="Arial" charset="0"/>
              <a:buNone/>
            </a:pPr>
            <a:r>
              <a:rPr lang="it-IT">
                <a:latin typeface="Calibri" pitchFamily="34" charset="0"/>
              </a:rPr>
              <a:t>  riferimento all’utenza adolescenziale, nelle stazioni e sui treni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Questionario di gradimento (anonimo</a:t>
            </a:r>
            <a:r>
              <a:rPr lang="it-IT" sz="1600">
                <a:latin typeface="Calibri" pitchFamily="34" charset="0"/>
              </a:rPr>
              <a:t>) </a:t>
            </a: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4578" name="Picture 2" descr="C:\Users\Massimo\AppData\Local\Microsoft\Windows\INetCache\IE\TLN03E8Q\MM9002347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95363"/>
            <a:ext cx="19129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87900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5484813"/>
            <a:ext cx="766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81650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asellaDiTesto 2"/>
          <p:cNvSpPr txBox="1">
            <a:spLocks noChangeArrowheads="1"/>
          </p:cNvSpPr>
          <p:nvPr/>
        </p:nvSpPr>
        <p:spPr bwMode="auto">
          <a:xfrm>
            <a:off x="633413" y="2997200"/>
            <a:ext cx="82486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latin typeface="Calibri" pitchFamily="34" charset="0"/>
              </a:rPr>
              <a:t>Durata degli interventi</a:t>
            </a:r>
            <a:r>
              <a:rPr lang="it-IT">
                <a:latin typeface="Calibri" pitchFamily="34" charset="0"/>
              </a:rPr>
              <a:t>: 1- 2h max </a:t>
            </a:r>
          </a:p>
          <a:p>
            <a:pPr algn="just"/>
            <a:r>
              <a:rPr lang="it-IT">
                <a:latin typeface="Calibri" pitchFamily="34" charset="0"/>
              </a:rPr>
              <a:t>Studenti coinvolti per ogni sessione: max 60/70, possibili più sessioni nella stessa mattinata.</a:t>
            </a:r>
          </a:p>
          <a:p>
            <a:pPr algn="just"/>
            <a:r>
              <a:rPr lang="it-IT">
                <a:latin typeface="Calibri" pitchFamily="34" charset="0"/>
              </a:rPr>
              <a:t> </a:t>
            </a:r>
          </a:p>
          <a:p>
            <a:pPr algn="just"/>
            <a:r>
              <a:rPr lang="it-IT">
                <a:latin typeface="Calibri" pitchFamily="34" charset="0"/>
              </a:rPr>
              <a:t>Il  rispetto del limite numerico degli studenti  è fondamentale per poter erogare  </a:t>
            </a:r>
            <a:r>
              <a:rPr lang="it-IT" b="1">
                <a:latin typeface="Calibri" pitchFamily="34" charset="0"/>
              </a:rPr>
              <a:t>un intervento </a:t>
            </a:r>
            <a:r>
              <a:rPr lang="it-IT">
                <a:latin typeface="Calibri" pitchFamily="34" charset="0"/>
              </a:rPr>
              <a:t>che non si limiti ad una attività frontale, ma che stimoli </a:t>
            </a:r>
            <a:r>
              <a:rPr lang="it-IT" b="1">
                <a:latin typeface="Calibri" pitchFamily="34" charset="0"/>
              </a:rPr>
              <a:t>una partecipazione attiva degli studenti</a:t>
            </a:r>
            <a:endParaRPr lang="it-IT">
              <a:latin typeface="Calibri" pitchFamily="34" charset="0"/>
            </a:endParaRPr>
          </a:p>
          <a:p>
            <a:pPr algn="just"/>
            <a:r>
              <a:rPr lang="it-IT">
                <a:latin typeface="Calibri" pitchFamily="34" charset="0"/>
              </a:rPr>
              <a:t>E’ previsto l’utilizzo di supporti multimediali per la proiezione di presentazioni e filmati.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24583" name="Rettangolo 1"/>
          <p:cNvSpPr>
            <a:spLocks noChangeArrowheads="1"/>
          </p:cNvSpPr>
          <p:nvPr/>
        </p:nvSpPr>
        <p:spPr bwMode="auto">
          <a:xfrm>
            <a:off x="144463" y="661193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23813" y="1557338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6626" name="Picture 2" descr="http://www.torrinomedica.it/immagini/Cont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92375"/>
            <a:ext cx="26527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3419475" y="1989138"/>
            <a:ext cx="4052888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 </a:t>
            </a:r>
            <a:r>
              <a:rPr lang="it-IT" sz="1600" b="1">
                <a:latin typeface="Calibri" pitchFamily="34" charset="0"/>
              </a:rPr>
              <a:t>Referenti:</a:t>
            </a:r>
          </a:p>
          <a:p>
            <a:r>
              <a:rPr lang="it-IT" sz="1600">
                <a:latin typeface="Calibri" pitchFamily="34" charset="0"/>
              </a:rPr>
              <a:t>Dott.ssa Annarita SANTANTONIO</a:t>
            </a:r>
          </a:p>
          <a:p>
            <a:r>
              <a:rPr lang="it-IT" sz="1600">
                <a:latin typeface="Calibri" pitchFamily="34" charset="0"/>
              </a:rPr>
              <a:t>Primo Dirigente della Polizia di Stato</a:t>
            </a:r>
          </a:p>
          <a:p>
            <a:r>
              <a:rPr lang="it-IT" sz="1600">
                <a:latin typeface="Calibri" pitchFamily="34" charset="0"/>
              </a:rPr>
              <a:t>Compartimento Polizia Ferroviaria Bologna</a:t>
            </a:r>
          </a:p>
          <a:p>
            <a:r>
              <a:rPr lang="it-IT" sz="1600">
                <a:latin typeface="Calibri" pitchFamily="34" charset="0"/>
                <a:hlinkClick r:id="rId4"/>
              </a:rPr>
              <a:t>annarita.santantonio@poliziadistato.it</a:t>
            </a:r>
            <a:endParaRPr lang="it-IT" sz="1600">
              <a:latin typeface="Calibri" pitchFamily="34" charset="0"/>
            </a:endParaRPr>
          </a:p>
          <a:p>
            <a:r>
              <a:rPr lang="it-IT" sz="1600">
                <a:latin typeface="Calibri" pitchFamily="34" charset="0"/>
              </a:rPr>
              <a:t>Tel. 051/4203067</a:t>
            </a:r>
          </a:p>
          <a:p>
            <a:r>
              <a:rPr lang="it-IT" sz="1600">
                <a:latin typeface="Calibri" pitchFamily="34" charset="0"/>
              </a:rPr>
              <a:t>Mobile: 334/6905465</a:t>
            </a:r>
          </a:p>
          <a:p>
            <a:endParaRPr lang="it-IT" sz="1600">
              <a:latin typeface="Calibri" pitchFamily="34" charset="0"/>
            </a:endParaRPr>
          </a:p>
          <a:p>
            <a:r>
              <a:rPr lang="it-IT" sz="1600">
                <a:latin typeface="Calibri" pitchFamily="34" charset="0"/>
              </a:rPr>
              <a:t>Claudio MALDINA</a:t>
            </a:r>
          </a:p>
          <a:p>
            <a:r>
              <a:rPr lang="it-IT" sz="1600">
                <a:latin typeface="Calibri" pitchFamily="34" charset="0"/>
              </a:rPr>
              <a:t>Ispettore Superiore della Polizia di Stato</a:t>
            </a:r>
          </a:p>
          <a:p>
            <a:r>
              <a:rPr lang="it-IT" sz="1600">
                <a:latin typeface="Calibri" pitchFamily="34" charset="0"/>
              </a:rPr>
              <a:t>Compartimento Polizia Ferroviaria Bologna</a:t>
            </a:r>
          </a:p>
          <a:p>
            <a:r>
              <a:rPr lang="it-IT" sz="1600">
                <a:latin typeface="Calibri" pitchFamily="34" charset="0"/>
                <a:hlinkClick r:id="rId5"/>
              </a:rPr>
              <a:t>claudio.maldina@poliziadistato.it</a:t>
            </a:r>
            <a:endParaRPr lang="it-IT" sz="1600">
              <a:latin typeface="Calibri" pitchFamily="34" charset="0"/>
            </a:endParaRPr>
          </a:p>
          <a:p>
            <a:r>
              <a:rPr lang="it-IT" sz="1600">
                <a:latin typeface="Calibri" pitchFamily="34" charset="0"/>
              </a:rPr>
              <a:t>Tel. 051/42030</a:t>
            </a:r>
          </a:p>
          <a:p>
            <a:r>
              <a:rPr lang="it-IT" sz="1600">
                <a:latin typeface="Calibri" pitchFamily="34" charset="0"/>
              </a:rPr>
              <a:t>Mobile: 333/8980864</a:t>
            </a:r>
          </a:p>
        </p:txBody>
      </p:sp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3419475" y="1341438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Calibri" pitchFamily="34" charset="0"/>
              </a:rPr>
              <a:t>Contatti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0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" y="5516563"/>
            <a:ext cx="768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magin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1021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ttangolo 1"/>
          <p:cNvSpPr>
            <a:spLocks noChangeArrowheads="1"/>
          </p:cNvSpPr>
          <p:nvPr/>
        </p:nvSpPr>
        <p:spPr bwMode="auto">
          <a:xfrm>
            <a:off x="98425" y="661193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561</Words>
  <Application>Microsoft Office PowerPoint</Application>
  <PresentationFormat>Presentazione su schermo (4:3)</PresentationFormat>
  <Paragraphs>103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CG Times</vt:lpstr>
      <vt:lpstr>Century Gothic</vt:lpstr>
      <vt:lpstr>Tema di Office</vt:lpstr>
      <vt:lpstr>Diapositiva 1</vt:lpstr>
      <vt:lpstr> Train… to be cool </vt:lpstr>
      <vt:lpstr> Train… to be cool </vt:lpstr>
      <vt:lpstr> Train… to be cool </vt:lpstr>
      <vt:lpstr> Train… to be cool </vt:lpstr>
      <vt:lpstr> Train… to be cool </vt:lpstr>
      <vt:lpstr> Train… to be cool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stefano.occhipinti</cp:lastModifiedBy>
  <cp:revision>36</cp:revision>
  <dcterms:created xsi:type="dcterms:W3CDTF">2014-12-01T17:02:16Z</dcterms:created>
  <dcterms:modified xsi:type="dcterms:W3CDTF">2015-01-30T10:01:33Z</dcterms:modified>
</cp:coreProperties>
</file>