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2" r:id="rId3"/>
    <p:sldId id="282" r:id="rId4"/>
    <p:sldId id="280" r:id="rId5"/>
    <p:sldId id="293" r:id="rId6"/>
    <p:sldId id="291" r:id="rId7"/>
    <p:sldId id="285" r:id="rId8"/>
    <p:sldId id="287" r:id="rId9"/>
    <p:sldId id="257" r:id="rId10"/>
    <p:sldId id="289" r:id="rId11"/>
    <p:sldId id="264" r:id="rId12"/>
    <p:sldId id="266" r:id="rId13"/>
    <p:sldId id="267" r:id="rId14"/>
    <p:sldId id="268" r:id="rId15"/>
    <p:sldId id="269" r:id="rId16"/>
    <p:sldId id="270" r:id="rId17"/>
    <p:sldId id="258" r:id="rId18"/>
    <p:sldId id="259" r:id="rId19"/>
    <p:sldId id="260" r:id="rId20"/>
    <p:sldId id="261" r:id="rId21"/>
    <p:sldId id="262" r:id="rId22"/>
    <p:sldId id="263" r:id="rId23"/>
    <p:sldId id="265" r:id="rId24"/>
    <p:sldId id="271" r:id="rId25"/>
    <p:sldId id="275" r:id="rId26"/>
    <p:sldId id="272" r:id="rId27"/>
    <p:sldId id="277" r:id="rId28"/>
    <p:sldId id="274" r:id="rId29"/>
    <p:sldId id="278" r:id="rId30"/>
    <p:sldId id="284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2647-A924-4D51-B8AF-636ECF7F3C4A}" type="datetimeFigureOut">
              <a:rPr lang="it-IT" smtClean="0"/>
              <a:t>09/10/2013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F9687-67ED-4FEC-8A35-B561A9BBF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421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D4C3-7934-4131-B9F6-5AFBE0356270}" type="datetimeFigureOut">
              <a:rPr lang="it-IT" smtClean="0"/>
              <a:t>09/10/2013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66AA-3B04-4F70-980D-877EF03FC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53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D0AB2-E999-4F26-963E-B33EB7872A5D}" type="datetime1">
              <a:rPr lang="it-IT" smtClean="0"/>
              <a:t>09/10/2013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7383C-C325-4807-AAF4-7ECE6B2FC0FD}" type="datetime1">
              <a:rPr lang="it-IT" smtClean="0"/>
              <a:t>09/10/2013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2172C-D1F0-4E6F-984C-C297115D224E}" type="datetime1">
              <a:rPr lang="it-IT" smtClean="0"/>
              <a:t>09/10/2013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3"/>
          </p:nvPr>
        </p:nvSpPr>
        <p:spPr>
          <a:xfrm>
            <a:off x="2484438" y="2636838"/>
            <a:ext cx="914400" cy="91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BCCD-6520-4A31-979F-63477AC1B932}" type="datetimeFigureOut">
              <a:rPr lang="it-IT"/>
              <a:pPr>
                <a:defRPr/>
              </a:pPr>
              <a:t>09/10/2013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8E8F0-6BF5-4BC9-B94E-640D5052C7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272947"/>
      </p:ext>
    </p:extLst>
  </p:cSld>
  <p:clrMapOvr>
    <a:masterClrMapping/>
  </p:clrMapOvr>
  <p:transition spd="med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5D8B1-0049-4657-885A-BD0B552C955C}" type="datetime1">
              <a:rPr lang="it-IT" smtClean="0"/>
              <a:t>09/10/2013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ED97B-71FC-49B5-95D0-37F0E17ECC24}" type="datetime1">
              <a:rPr lang="it-IT" smtClean="0"/>
              <a:t>09/10/2013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84FFA-3497-477B-8F06-04F9EAAC730A}" type="datetime1">
              <a:rPr lang="it-IT" smtClean="0"/>
              <a:t>09/10/2013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07306-0B57-4756-A40B-2EB3CFE6EE3D}" type="datetime1">
              <a:rPr lang="it-IT" smtClean="0"/>
              <a:t>09/10/2013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9DF02-CB05-4C0F-8468-F82311E59F04}" type="datetime1">
              <a:rPr lang="it-IT" smtClean="0"/>
              <a:t>09/10/2013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521A0-CDE6-46E8-83BD-B7BE503804A9}" type="datetime1">
              <a:rPr lang="it-IT" smtClean="0"/>
              <a:t>09/10/2013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23057D-E121-4D24-9E55-8036C27C4952}" type="datetime1">
              <a:rPr lang="it-IT" smtClean="0"/>
              <a:t>09/10/2013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C0979-2A26-49E6-B45D-C35F0338FB97}" type="datetime1">
              <a:rPr lang="it-IT" smtClean="0"/>
              <a:t>09/10/2013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4E7CD6-FADB-4476-ACFD-631CDA8DBAD4}" type="datetime1">
              <a:rPr lang="it-IT" smtClean="0"/>
              <a:t>09/10/2013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modelli organizzativi dei </a:t>
            </a:r>
            <a:r>
              <a:rPr lang="it-IT" dirty="0" smtClean="0"/>
              <a:t>CTS (CS) </a:t>
            </a:r>
            <a:r>
              <a:rPr lang="it-IT" dirty="0" smtClean="0"/>
              <a:t>e le attività chiave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Appunti a cura di A. </a:t>
            </a:r>
            <a:r>
              <a:rPr lang="it-IT" dirty="0" err="1" smtClean="0"/>
              <a:t>Salatin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32656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Delivery Unit regionali. </a:t>
            </a:r>
            <a:endParaRPr lang="it-IT" dirty="0" smtClean="0"/>
          </a:p>
          <a:p>
            <a:pPr algn="ctr"/>
            <a:r>
              <a:rPr lang="it-IT" dirty="0" smtClean="0"/>
              <a:t>Misure </a:t>
            </a:r>
            <a:r>
              <a:rPr lang="it-IT" dirty="0"/>
              <a:t>di accompagnamento alle azioni </a:t>
            </a:r>
            <a:r>
              <a:rPr lang="it-IT" dirty="0" smtClean="0"/>
              <a:t>innovative in </a:t>
            </a:r>
            <a:r>
              <a:rPr lang="it-IT" dirty="0"/>
              <a:t>tema di riordino del secondo ciclo di istruzione – Secondo biennio e quinto anno.</a:t>
            </a:r>
          </a:p>
          <a:p>
            <a:pPr algn="ctr"/>
            <a:r>
              <a:rPr lang="it-IT" b="1" dirty="0"/>
              <a:t>“Dipartimenti e CTS: nuovi organismi di </a:t>
            </a:r>
            <a:r>
              <a:rPr lang="it-IT" b="1" i="1" dirty="0" err="1"/>
              <a:t>governance</a:t>
            </a:r>
            <a:r>
              <a:rPr lang="it-IT" b="1" dirty="0"/>
              <a:t> della scuola”.</a:t>
            </a:r>
            <a:endParaRPr lang="it-IT" dirty="0"/>
          </a:p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dirty="0"/>
              <a:t>                      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558924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MERCOLEDI’ 9 OTTOBRE 2013, ore 15.00-18.00,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Sala Conferenze I.C.n.18  - Via Galliera, 74 – Bologna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47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752020" y="332656"/>
            <a:ext cx="4068452" cy="61863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Indicatori di qualità del funzionamento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Segretario</a:t>
            </a:r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Convocazione delle riunioni del Comitato Tecnico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Scientifico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Approvazione degli ordini del giorno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Gruppi di lavoro del 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Partecipazione alle </a:t>
            </a:r>
            <a:r>
              <a:rPr lang="it-IT" dirty="0" smtClean="0"/>
              <a:t>riunioni</a:t>
            </a:r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Disposizioni finali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Presidente (Incarichi </a:t>
            </a:r>
            <a:r>
              <a:rPr lang="it-IT" dirty="0"/>
              <a:t>e </a:t>
            </a:r>
            <a:r>
              <a:rPr lang="it-IT" dirty="0" smtClean="0"/>
              <a:t>compiti)</a:t>
            </a:r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Risorse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Attività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Azioni specifiche a carico dell’Istituto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Azioni specifiche di competenza dei membri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rappresentativi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Individuazione dei docenti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Monitoraggio e Valutazione dell’operato del CTS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49538" y="1412776"/>
            <a:ext cx="4248472" cy="45243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Nomina, composizione e durata Costituzione, durata e convocazione del 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Finalità, funzione, compiti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Natura giuridica Organi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Rapporto tra il CTS e gli Organi collegiali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Competenze, finalità, programma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Durata e modalità di decisioni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Competenze degli OO.CC. e del 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Rapporto con gli EE.LL.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Individuazione dei Componenti: criteri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Riunioni del 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Interlocutori istituzionali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49538" y="332656"/>
            <a:ext cx="4248472" cy="83099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Esempi di punti presenti nei Regolamenti dei CTS</a:t>
            </a:r>
            <a:endParaRPr lang="it-IT" sz="2400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08B6-748E-4298-863B-4449004691E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48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tro perforato 4"/>
          <p:cNvSpPr/>
          <p:nvPr/>
        </p:nvSpPr>
        <p:spPr>
          <a:xfrm>
            <a:off x="1187624" y="1196752"/>
            <a:ext cx="6912768" cy="345638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i="1" dirty="0" smtClean="0"/>
              <a:t>Alcuni esempi ed esperienze </a:t>
            </a:r>
            <a:r>
              <a:rPr lang="it-IT" sz="4000" i="1" dirty="0" smtClean="0"/>
              <a:t>per l’avvio e l’</a:t>
            </a:r>
            <a:r>
              <a:rPr lang="it-IT" sz="4000" i="1" dirty="0" smtClean="0"/>
              <a:t>organizzazione </a:t>
            </a:r>
            <a:r>
              <a:rPr lang="it-IT" sz="4000" i="1" dirty="0" smtClean="0"/>
              <a:t>dei CTS</a:t>
            </a:r>
            <a:endParaRPr lang="it-IT" sz="4000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771800" y="515719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Fonte: Indire, Seminario su CTS e Dipartimenti  (Sorrento 13-15 aprile 2011)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08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1) IL  CTS dell’ ITT «Barsanti» </a:t>
            </a:r>
            <a:br>
              <a:rPr lang="it-IT" dirty="0" smtClean="0"/>
            </a:br>
            <a:r>
              <a:rPr lang="it-IT" sz="2700" dirty="0" smtClean="0"/>
              <a:t>(Castelfranco  Veneto, Treviso)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Obiettivi iniziali (2009)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it-IT" dirty="0"/>
              <a:t>• Innestare il lavoro sui rapporti di </a:t>
            </a:r>
            <a:r>
              <a:rPr lang="it-IT" dirty="0" smtClean="0"/>
              <a:t>collaborazione precedenti </a:t>
            </a:r>
            <a:r>
              <a:rPr lang="it-IT" dirty="0"/>
              <a:t>e sui sistemi di relazione con il </a:t>
            </a:r>
            <a:r>
              <a:rPr lang="it-IT" dirty="0" smtClean="0"/>
              <a:t>territorio</a:t>
            </a:r>
          </a:p>
          <a:p>
            <a:endParaRPr lang="it-IT" dirty="0"/>
          </a:p>
          <a:p>
            <a:r>
              <a:rPr lang="it-IT" dirty="0"/>
              <a:t>• Costruire un sistema di regole (statuto, sistemi </a:t>
            </a:r>
            <a:r>
              <a:rPr lang="it-IT" dirty="0" smtClean="0"/>
              <a:t>di individuazione </a:t>
            </a:r>
            <a:r>
              <a:rPr lang="it-IT" dirty="0"/>
              <a:t>dei componenti, regole interne ecc</a:t>
            </a:r>
            <a:r>
              <a:rPr lang="it-IT" dirty="0" smtClean="0"/>
              <a:t>.)</a:t>
            </a:r>
          </a:p>
          <a:p>
            <a:endParaRPr lang="it-IT" dirty="0"/>
          </a:p>
          <a:p>
            <a:r>
              <a:rPr lang="it-IT" dirty="0"/>
              <a:t>• Lavorare per la realizzazione di un gruppo di </a:t>
            </a:r>
            <a:r>
              <a:rPr lang="it-IT" dirty="0" smtClean="0"/>
              <a:t>lavoro (attenzione </a:t>
            </a:r>
            <a:r>
              <a:rPr lang="it-IT" dirty="0"/>
              <a:t>al clima, cura delle </a:t>
            </a:r>
            <a:r>
              <a:rPr lang="it-IT" dirty="0" smtClean="0"/>
              <a:t>comunicazioni, definizione </a:t>
            </a:r>
            <a:r>
              <a:rPr lang="it-IT" dirty="0"/>
              <a:t>di obiettivi comuni, partecipazione </a:t>
            </a:r>
            <a:r>
              <a:rPr lang="it-IT" dirty="0" smtClean="0"/>
              <a:t>ad eventi </a:t>
            </a:r>
            <a:r>
              <a:rPr lang="it-IT" dirty="0"/>
              <a:t>della scuola ecc</a:t>
            </a:r>
            <a:r>
              <a:rPr lang="it-IT" dirty="0" smtClean="0"/>
              <a:t>.)</a:t>
            </a:r>
          </a:p>
          <a:p>
            <a:endParaRPr lang="it-IT" dirty="0"/>
          </a:p>
          <a:p>
            <a:r>
              <a:rPr lang="it-IT" dirty="0"/>
              <a:t>• Favorire il passaggio dalle idee alle azioni e </a:t>
            </a:r>
            <a:r>
              <a:rPr lang="it-IT" dirty="0" smtClean="0"/>
              <a:t>loro valutazione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596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La situazione di partenza</a:t>
            </a:r>
            <a:endParaRPr lang="it-IT" sz="36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/>
              <a:t>P</a:t>
            </a:r>
            <a:r>
              <a:rPr lang="it-IT" dirty="0" smtClean="0"/>
              <a:t>roblemi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it-IT" dirty="0" smtClean="0"/>
              <a:t>Opportunità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t-IT" dirty="0"/>
              <a:t>Organismo pletorico</a:t>
            </a:r>
          </a:p>
          <a:p>
            <a:r>
              <a:rPr lang="it-IT" dirty="0" smtClean="0"/>
              <a:t>Mancanza </a:t>
            </a:r>
            <a:r>
              <a:rPr lang="it-IT" dirty="0"/>
              <a:t>di idee</a:t>
            </a:r>
          </a:p>
          <a:p>
            <a:r>
              <a:rPr lang="it-IT" dirty="0" smtClean="0"/>
              <a:t>Raccordo </a:t>
            </a:r>
            <a:r>
              <a:rPr lang="it-IT" dirty="0"/>
              <a:t>con gli altri OO.CC</a:t>
            </a:r>
          </a:p>
          <a:p>
            <a:r>
              <a:rPr lang="it-IT" dirty="0" smtClean="0"/>
              <a:t>Flussi </a:t>
            </a:r>
            <a:r>
              <a:rPr lang="it-IT" dirty="0"/>
              <a:t>comunicativi con la scuola</a:t>
            </a:r>
          </a:p>
          <a:p>
            <a:r>
              <a:rPr lang="it-IT" dirty="0" smtClean="0"/>
              <a:t>Differenza </a:t>
            </a:r>
            <a:r>
              <a:rPr lang="it-IT" dirty="0"/>
              <a:t>di linguaggi e di prospettive</a:t>
            </a:r>
          </a:p>
          <a:p>
            <a:r>
              <a:rPr lang="it-IT" dirty="0" smtClean="0"/>
              <a:t>Scarsa </a:t>
            </a:r>
            <a:r>
              <a:rPr lang="it-IT" dirty="0"/>
              <a:t>conoscenza tra i componenti e </a:t>
            </a:r>
            <a:r>
              <a:rPr lang="it-IT" dirty="0" smtClean="0"/>
              <a:t>difficoltà nel </a:t>
            </a:r>
            <a:r>
              <a:rPr lang="it-IT" dirty="0"/>
              <a:t>“fare gruppo”</a:t>
            </a:r>
          </a:p>
          <a:p>
            <a:r>
              <a:rPr lang="it-IT" dirty="0" smtClean="0"/>
              <a:t>Scarsa </a:t>
            </a:r>
            <a:r>
              <a:rPr lang="it-IT" dirty="0"/>
              <a:t>visibilità interna ed esterna</a:t>
            </a:r>
          </a:p>
          <a:p>
            <a:r>
              <a:rPr lang="it-IT" dirty="0" smtClean="0"/>
              <a:t>Regime </a:t>
            </a:r>
            <a:r>
              <a:rPr lang="it-IT" dirty="0"/>
              <a:t>personalistico e privo di regole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it-IT" dirty="0"/>
              <a:t>Potente sistema di collegamento con il </a:t>
            </a:r>
            <a:r>
              <a:rPr lang="it-IT" dirty="0" smtClean="0"/>
              <a:t>mondo del </a:t>
            </a:r>
            <a:r>
              <a:rPr lang="it-IT" dirty="0"/>
              <a:t>lavoro e/o accademico</a:t>
            </a:r>
          </a:p>
          <a:p>
            <a:r>
              <a:rPr lang="it-IT" dirty="0" smtClean="0"/>
              <a:t>Presenza </a:t>
            </a:r>
            <a:r>
              <a:rPr lang="it-IT" dirty="0"/>
              <a:t>di personalità interessanti e </a:t>
            </a:r>
            <a:r>
              <a:rPr lang="it-IT" dirty="0" smtClean="0"/>
              <a:t>di competenze </a:t>
            </a:r>
            <a:r>
              <a:rPr lang="it-IT" dirty="0"/>
              <a:t>professionali notevoli</a:t>
            </a:r>
          </a:p>
          <a:p>
            <a:r>
              <a:rPr lang="it-IT" dirty="0" smtClean="0"/>
              <a:t>Confronto </a:t>
            </a:r>
            <a:r>
              <a:rPr lang="it-IT" dirty="0"/>
              <a:t>con i temi dell’innovazione, </a:t>
            </a:r>
            <a:r>
              <a:rPr lang="it-IT" dirty="0" smtClean="0"/>
              <a:t>del mercato </a:t>
            </a:r>
            <a:r>
              <a:rPr lang="it-IT" dirty="0"/>
              <a:t>del lavoro, dell’economia del </a:t>
            </a:r>
            <a:r>
              <a:rPr lang="it-IT" dirty="0" smtClean="0"/>
              <a:t>territorio, delle </a:t>
            </a:r>
            <a:r>
              <a:rPr lang="it-IT" dirty="0"/>
              <a:t>prospettive future ecc.</a:t>
            </a:r>
          </a:p>
          <a:p>
            <a:r>
              <a:rPr lang="it-IT" dirty="0" smtClean="0"/>
              <a:t>Collegamento </a:t>
            </a:r>
            <a:r>
              <a:rPr lang="it-IT" dirty="0"/>
              <a:t>più ampio con gli </a:t>
            </a:r>
            <a:r>
              <a:rPr lang="it-IT" dirty="0" smtClean="0"/>
              <a:t>ordini professionali</a:t>
            </a:r>
            <a:r>
              <a:rPr lang="it-IT" dirty="0"/>
              <a:t>, gli organismi datoriali, </a:t>
            </a:r>
            <a:r>
              <a:rPr lang="it-IT" dirty="0" err="1"/>
              <a:t>ecc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35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dirty="0"/>
              <a:t>Proposta e discussione in Collegio Docenti al fine </a:t>
            </a:r>
            <a:r>
              <a:rPr lang="it-IT" dirty="0" smtClean="0"/>
              <a:t>di condividere </a:t>
            </a:r>
            <a:r>
              <a:rPr lang="it-IT" dirty="0"/>
              <a:t>finalità, strategie, procedure, </a:t>
            </a:r>
            <a:r>
              <a:rPr lang="it-IT" dirty="0" smtClean="0"/>
              <a:t>ruoli</a:t>
            </a:r>
          </a:p>
          <a:p>
            <a:endParaRPr lang="it-IT" dirty="0"/>
          </a:p>
          <a:p>
            <a:r>
              <a:rPr lang="it-IT" dirty="0" smtClean="0"/>
              <a:t>Individuazione </a:t>
            </a:r>
            <a:r>
              <a:rPr lang="it-IT" dirty="0"/>
              <a:t>di un comitato per la stesura </a:t>
            </a:r>
            <a:r>
              <a:rPr lang="it-IT" dirty="0" smtClean="0"/>
              <a:t>della bozza </a:t>
            </a:r>
            <a:r>
              <a:rPr lang="it-IT" dirty="0"/>
              <a:t>di </a:t>
            </a:r>
            <a:r>
              <a:rPr lang="it-IT" dirty="0" smtClean="0"/>
              <a:t>statuto</a:t>
            </a:r>
          </a:p>
          <a:p>
            <a:endParaRPr lang="it-IT" dirty="0"/>
          </a:p>
          <a:p>
            <a:r>
              <a:rPr lang="it-IT" dirty="0" smtClean="0"/>
              <a:t>Coinvolgimento </a:t>
            </a:r>
            <a:r>
              <a:rPr lang="it-IT" dirty="0"/>
              <a:t>dei referenti dei dipartimenti </a:t>
            </a:r>
            <a:r>
              <a:rPr lang="it-IT" dirty="0" smtClean="0"/>
              <a:t>di specializzazione</a:t>
            </a:r>
          </a:p>
          <a:p>
            <a:endParaRPr lang="it-IT" dirty="0"/>
          </a:p>
          <a:p>
            <a:r>
              <a:rPr lang="it-IT" dirty="0" smtClean="0"/>
              <a:t>Contatti </a:t>
            </a:r>
            <a:r>
              <a:rPr lang="it-IT" dirty="0"/>
              <a:t>con le associazioni di categoria, </a:t>
            </a:r>
            <a:r>
              <a:rPr lang="it-IT" dirty="0" smtClean="0"/>
              <a:t>in particolare </a:t>
            </a:r>
            <a:r>
              <a:rPr lang="it-IT" dirty="0" err="1"/>
              <a:t>Unindustria</a:t>
            </a:r>
            <a:r>
              <a:rPr lang="it-IT" dirty="0"/>
              <a:t>, per il reperimento </a:t>
            </a:r>
            <a:r>
              <a:rPr lang="it-IT" dirty="0" smtClean="0"/>
              <a:t>dei componenti </a:t>
            </a:r>
            <a:r>
              <a:rPr lang="it-IT" dirty="0"/>
              <a:t>esterni per condividere alcuni aspetti </a:t>
            </a:r>
            <a:r>
              <a:rPr lang="it-IT" dirty="0" smtClean="0"/>
              <a:t>di criticità </a:t>
            </a:r>
            <a:r>
              <a:rPr lang="it-IT" dirty="0"/>
              <a:t>(loro ruolo, mandato </a:t>
            </a:r>
            <a:r>
              <a:rPr lang="it-IT" dirty="0" smtClean="0"/>
              <a:t>istituzionale, formazione </a:t>
            </a:r>
            <a:r>
              <a:rPr lang="it-IT" dirty="0"/>
              <a:t>ecc.)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Percorso di costituzione</a:t>
            </a:r>
            <a:endParaRPr lang="it-IT" sz="360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651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/>
              <a:t>Discussione e delibera in Collegio Docenti e </a:t>
            </a:r>
            <a:r>
              <a:rPr lang="it-IT" dirty="0" smtClean="0"/>
              <a:t>in Consiglio d’Istituto</a:t>
            </a:r>
          </a:p>
          <a:p>
            <a:endParaRPr lang="it-IT" dirty="0"/>
          </a:p>
          <a:p>
            <a:r>
              <a:rPr lang="it-IT" dirty="0" smtClean="0"/>
              <a:t>Riunione </a:t>
            </a:r>
            <a:r>
              <a:rPr lang="it-IT" dirty="0"/>
              <a:t>preliminare con i componenti </a:t>
            </a:r>
            <a:r>
              <a:rPr lang="it-IT" dirty="0" smtClean="0"/>
              <a:t>interni per </a:t>
            </a:r>
            <a:r>
              <a:rPr lang="it-IT" dirty="0"/>
              <a:t>definire strategie </a:t>
            </a:r>
            <a:r>
              <a:rPr lang="it-IT" dirty="0" smtClean="0"/>
              <a:t>comuni</a:t>
            </a:r>
          </a:p>
          <a:p>
            <a:endParaRPr lang="it-IT" dirty="0"/>
          </a:p>
          <a:p>
            <a:r>
              <a:rPr lang="it-IT" dirty="0" smtClean="0"/>
              <a:t>Presenza </a:t>
            </a:r>
            <a:r>
              <a:rPr lang="it-IT" dirty="0"/>
              <a:t>in qualità di osservatore del </a:t>
            </a:r>
            <a:r>
              <a:rPr lang="it-IT" dirty="0" smtClean="0"/>
              <a:t>referente provinciale </a:t>
            </a:r>
            <a:r>
              <a:rPr lang="it-IT" dirty="0"/>
              <a:t>per il settore </a:t>
            </a:r>
            <a:r>
              <a:rPr lang="it-IT" dirty="0" err="1"/>
              <a:t>Education</a:t>
            </a:r>
            <a:r>
              <a:rPr lang="it-IT" dirty="0"/>
              <a:t> </a:t>
            </a:r>
            <a:r>
              <a:rPr lang="it-IT" dirty="0" smtClean="0"/>
              <a:t>di </a:t>
            </a:r>
            <a:r>
              <a:rPr lang="it-IT" dirty="0" err="1" smtClean="0"/>
              <a:t>Unindustria</a:t>
            </a:r>
            <a:endParaRPr lang="it-IT" dirty="0" smtClean="0"/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smtClean="0"/>
              <a:t>* </a:t>
            </a:r>
            <a:r>
              <a:rPr lang="it-IT" i="1" dirty="0" smtClean="0"/>
              <a:t>(Inizio </a:t>
            </a:r>
            <a:r>
              <a:rPr lang="it-IT" i="1" dirty="0"/>
              <a:t>del processo febbraio 2009 – </a:t>
            </a:r>
            <a:r>
              <a:rPr lang="it-IT" i="1" dirty="0" smtClean="0"/>
              <a:t>prima convocazione </a:t>
            </a:r>
            <a:r>
              <a:rPr lang="it-IT" i="1" dirty="0"/>
              <a:t>novembre </a:t>
            </a:r>
            <a:r>
              <a:rPr lang="it-IT" i="1" dirty="0" smtClean="0"/>
              <a:t>2009)</a:t>
            </a:r>
            <a:endParaRPr lang="it-IT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Avviamento operativo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24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• </a:t>
            </a:r>
            <a:r>
              <a:rPr lang="en-US" dirty="0" err="1"/>
              <a:t>Incontri</a:t>
            </a:r>
            <a:r>
              <a:rPr lang="en-US" dirty="0"/>
              <a:t> di “</a:t>
            </a:r>
            <a:r>
              <a:rPr lang="en-US" i="1" dirty="0" err="1"/>
              <a:t>english</a:t>
            </a:r>
            <a:r>
              <a:rPr lang="en-US" i="1" dirty="0"/>
              <a:t> at work</a:t>
            </a:r>
            <a:r>
              <a:rPr lang="en-US" dirty="0"/>
              <a:t>”</a:t>
            </a:r>
          </a:p>
          <a:p>
            <a:r>
              <a:rPr lang="it-IT" dirty="0"/>
              <a:t>• Partecipazione agli incontri di orientamento </a:t>
            </a:r>
            <a:r>
              <a:rPr lang="it-IT" dirty="0" smtClean="0"/>
              <a:t>dedicati ai </a:t>
            </a:r>
            <a:r>
              <a:rPr lang="it-IT" dirty="0"/>
              <a:t>genitori e disponibilità di visite </a:t>
            </a:r>
            <a:r>
              <a:rPr lang="it-IT" dirty="0" smtClean="0"/>
              <a:t>aziendali finalizzate </a:t>
            </a:r>
            <a:r>
              <a:rPr lang="it-IT" dirty="0"/>
              <a:t>all’orientamento per gli studenti </a:t>
            </a:r>
            <a:r>
              <a:rPr lang="it-IT" dirty="0" smtClean="0"/>
              <a:t>di seconda</a:t>
            </a:r>
            <a:endParaRPr lang="it-IT" dirty="0"/>
          </a:p>
          <a:p>
            <a:r>
              <a:rPr lang="it-IT" dirty="0"/>
              <a:t>• Consulenze su acquisti di attrezzature di laboratorio</a:t>
            </a:r>
          </a:p>
          <a:p>
            <a:r>
              <a:rPr lang="it-IT" dirty="0"/>
              <a:t>• Sviluppo di progetti di ricerca “</a:t>
            </a:r>
            <a:r>
              <a:rPr lang="it-IT" i="1" dirty="0"/>
              <a:t>su commissione</a:t>
            </a:r>
            <a:r>
              <a:rPr lang="it-IT" dirty="0"/>
              <a:t>”</a:t>
            </a:r>
          </a:p>
          <a:p>
            <a:r>
              <a:rPr lang="it-IT" dirty="0"/>
              <a:t>• Incontri con i docenti e gli studenti su alcuni </a:t>
            </a:r>
            <a:r>
              <a:rPr lang="it-IT" dirty="0" smtClean="0"/>
              <a:t>aspetti di </a:t>
            </a:r>
            <a:r>
              <a:rPr lang="it-IT" dirty="0"/>
              <a:t>innovazione tecnologica</a:t>
            </a:r>
          </a:p>
          <a:p>
            <a:r>
              <a:rPr lang="it-IT" dirty="0"/>
              <a:t>• Promozione degli incontri con il </a:t>
            </a:r>
            <a:r>
              <a:rPr lang="it-IT" dirty="0" err="1"/>
              <a:t>Fraunhofer</a:t>
            </a:r>
            <a:r>
              <a:rPr lang="it-IT" dirty="0"/>
              <a:t> </a:t>
            </a:r>
            <a:r>
              <a:rPr lang="it-IT" dirty="0" smtClean="0"/>
              <a:t>di </a:t>
            </a:r>
            <a:r>
              <a:rPr lang="it-IT" dirty="0" err="1" smtClean="0"/>
              <a:t>Dormundt</a:t>
            </a:r>
            <a:r>
              <a:rPr lang="it-IT" dirty="0" smtClean="0"/>
              <a:t> </a:t>
            </a:r>
            <a:r>
              <a:rPr lang="it-IT" dirty="0"/>
              <a:t>per il nuovo indirizzo di logistica</a:t>
            </a:r>
          </a:p>
          <a:p>
            <a:r>
              <a:rPr lang="it-IT" dirty="0"/>
              <a:t>• Formazione per i docenti in settori specifici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Prime realizzazioni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18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 smtClean="0"/>
              <a:t>E</a:t>
            </a:r>
            <a:r>
              <a:rPr lang="it-IT" dirty="0"/>
              <a:t>’ </a:t>
            </a:r>
            <a:r>
              <a:rPr lang="it-IT" dirty="0" smtClean="0"/>
              <a:t>istituito con </a:t>
            </a:r>
            <a:r>
              <a:rPr lang="it-IT" dirty="0"/>
              <a:t>provvedimento del D.S a </a:t>
            </a:r>
            <a:r>
              <a:rPr lang="it-IT" dirty="0" smtClean="0"/>
              <a:t>seguito di </a:t>
            </a:r>
            <a:r>
              <a:rPr lang="it-IT" dirty="0"/>
              <a:t>delibera del Collegio dei Docenti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/>
              <a:t>CdD</a:t>
            </a:r>
            <a:r>
              <a:rPr lang="it-IT" dirty="0"/>
              <a:t> ne definisce ambiti, funzioni e regolamento;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Consiglio d’Istituto ne ratifica la nascita;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suo mandato ha durata limitata ed è </a:t>
            </a:r>
            <a:r>
              <a:rPr lang="it-IT" dirty="0" smtClean="0"/>
              <a:t>rinnovabile a </a:t>
            </a:r>
            <a:r>
              <a:rPr lang="it-IT" dirty="0"/>
              <a:t>seguito di delibera degli Organi competenti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dirty="0" smtClean="0"/>
              <a:t>2) IL CTS dell’</a:t>
            </a:r>
            <a:r>
              <a:rPr lang="it-IT" sz="3600" dirty="0"/>
              <a:t> ITT </a:t>
            </a:r>
            <a:r>
              <a:rPr lang="it-IT" sz="3600" dirty="0" smtClean="0"/>
              <a:t>«C</a:t>
            </a:r>
            <a:r>
              <a:rPr lang="it-IT" sz="3600" dirty="0"/>
              <a:t>. </a:t>
            </a:r>
            <a:r>
              <a:rPr lang="it-IT" sz="3600" dirty="0" smtClean="0"/>
              <a:t>COLOMBO» (Roma)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45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Membri di diritto</a:t>
            </a:r>
          </a:p>
          <a:p>
            <a:r>
              <a:rPr lang="it-IT" dirty="0"/>
              <a:t>• Dirigente Scolastico</a:t>
            </a:r>
          </a:p>
          <a:p>
            <a:r>
              <a:rPr lang="it-IT" dirty="0"/>
              <a:t>• Quattro responsabili dei Dipartimenti</a:t>
            </a:r>
          </a:p>
          <a:p>
            <a:r>
              <a:rPr lang="it-IT" dirty="0"/>
              <a:t>• Un esperto scientifico-pedagogico</a:t>
            </a:r>
          </a:p>
          <a:p>
            <a:r>
              <a:rPr lang="it-IT" dirty="0"/>
              <a:t>• Tre rappresentanti del mondo dell’imprenditoria e </a:t>
            </a:r>
            <a:r>
              <a:rPr lang="it-IT" dirty="0" smtClean="0"/>
              <a:t>della produzione</a:t>
            </a:r>
            <a:endParaRPr lang="it-IT" dirty="0"/>
          </a:p>
          <a:p>
            <a:r>
              <a:rPr lang="it-IT" dirty="0"/>
              <a:t>• Il </a:t>
            </a:r>
            <a:r>
              <a:rPr lang="it-IT" dirty="0" err="1"/>
              <a:t>Dsga</a:t>
            </a:r>
            <a:endParaRPr lang="it-IT" dirty="0"/>
          </a:p>
          <a:p>
            <a:endParaRPr lang="it-IT" b="1" dirty="0" smtClean="0"/>
          </a:p>
          <a:p>
            <a:r>
              <a:rPr lang="it-IT" b="1" dirty="0" smtClean="0"/>
              <a:t>Membri </a:t>
            </a:r>
            <a:r>
              <a:rPr lang="it-IT" b="1" dirty="0"/>
              <a:t>rappresentativi:</a:t>
            </a:r>
          </a:p>
          <a:p>
            <a:r>
              <a:rPr lang="it-IT" dirty="0"/>
              <a:t>• Presidente del Consiglio d’Istituto</a:t>
            </a:r>
          </a:p>
          <a:p>
            <a:r>
              <a:rPr lang="it-IT" dirty="0"/>
              <a:t>• Un rappresentante degli alunni</a:t>
            </a:r>
          </a:p>
          <a:p>
            <a:r>
              <a:rPr lang="it-IT" dirty="0"/>
              <a:t>• Un rappresentante del personale ATA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Composizione 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92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E</a:t>
            </a:r>
            <a:r>
              <a:rPr lang="it-IT" dirty="0"/>
              <a:t>’ presieduto dal D.S che ne predispone i lavori, </a:t>
            </a:r>
            <a:r>
              <a:rPr lang="it-IT" dirty="0" smtClean="0"/>
              <a:t>ne garantisce </a:t>
            </a:r>
            <a:r>
              <a:rPr lang="it-IT" dirty="0"/>
              <a:t>l’efficacia, l’efficienza e la </a:t>
            </a:r>
            <a:r>
              <a:rPr lang="it-IT" dirty="0" smtClean="0"/>
              <a:t>qualità gestionale-amministrativa</a:t>
            </a:r>
            <a:r>
              <a:rPr lang="it-IT" dirty="0"/>
              <a:t>;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smtClean="0"/>
              <a:t>Il </a:t>
            </a:r>
            <a:r>
              <a:rPr lang="it-IT" dirty="0"/>
              <a:t>CTS si riunisce su convocazione del Presidente </a:t>
            </a:r>
            <a:r>
              <a:rPr lang="it-IT" dirty="0" smtClean="0"/>
              <a:t>o su </a:t>
            </a:r>
            <a:r>
              <a:rPr lang="it-IT" dirty="0"/>
              <a:t>richiesta avanzata da almeno i due terzi </a:t>
            </a:r>
            <a:r>
              <a:rPr lang="it-IT" dirty="0" smtClean="0"/>
              <a:t>dei componenti</a:t>
            </a:r>
            <a:r>
              <a:rPr lang="it-IT" dirty="0"/>
              <a:t>;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smtClean="0"/>
              <a:t>Il </a:t>
            </a:r>
            <a:r>
              <a:rPr lang="it-IT" dirty="0" err="1"/>
              <a:t>Dsga</a:t>
            </a:r>
            <a:r>
              <a:rPr lang="it-IT" dirty="0"/>
              <a:t> ha funzioni di segretario, collabora con </a:t>
            </a:r>
            <a:r>
              <a:rPr lang="it-IT" dirty="0" smtClean="0"/>
              <a:t>il D.S </a:t>
            </a:r>
            <a:r>
              <a:rPr lang="it-IT" dirty="0"/>
              <a:t>nella predisposizione dei lavori, stila i verbali </a:t>
            </a:r>
            <a:r>
              <a:rPr lang="it-IT" dirty="0" smtClean="0"/>
              <a:t>e ne </a:t>
            </a:r>
            <a:r>
              <a:rPr lang="it-IT" dirty="0"/>
              <a:t>predispone la loro pubblicazione all’Albo </a:t>
            </a:r>
            <a:r>
              <a:rPr lang="it-IT" dirty="0" smtClean="0"/>
              <a:t>della Scuola</a:t>
            </a:r>
            <a:r>
              <a:rPr lang="it-IT" dirty="0"/>
              <a:t>; provvede alla gestione amministrativa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Funzionamento 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48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</a:t>
            </a:fld>
            <a:endParaRPr lang="it-IT"/>
          </a:p>
        </p:txBody>
      </p:sp>
      <p:sp>
        <p:nvSpPr>
          <p:cNvPr id="5" name="Telaio 4"/>
          <p:cNvSpPr/>
          <p:nvPr/>
        </p:nvSpPr>
        <p:spPr>
          <a:xfrm>
            <a:off x="3503487" y="4365104"/>
            <a:ext cx="4752528" cy="1800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La situazione in Italia</a:t>
            </a:r>
            <a:endParaRPr lang="it-IT" sz="36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88" y="404664"/>
            <a:ext cx="4752528" cy="354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66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dirty="0"/>
              <a:t>Si articola in sottogruppi di lavoro che</a:t>
            </a:r>
            <a:r>
              <a:rPr lang="it-IT" dirty="0" smtClean="0"/>
              <a:t>: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it-IT" dirty="0"/>
              <a:t>• suggeriscono agli OOCC proposte </a:t>
            </a:r>
            <a:r>
              <a:rPr lang="it-IT" dirty="0" smtClean="0"/>
              <a:t>di azione/ricerca</a:t>
            </a:r>
            <a:endParaRPr lang="it-IT" dirty="0"/>
          </a:p>
          <a:p>
            <a:r>
              <a:rPr lang="it-IT" dirty="0"/>
              <a:t>• esprimono pareri di rimando sulle </a:t>
            </a:r>
            <a:r>
              <a:rPr lang="it-IT" dirty="0" smtClean="0"/>
              <a:t>istanze proposte </a:t>
            </a:r>
            <a:r>
              <a:rPr lang="it-IT" dirty="0"/>
              <a:t>dagli Organi </a:t>
            </a:r>
            <a:r>
              <a:rPr lang="it-IT" dirty="0" smtClean="0"/>
              <a:t>Collegiali</a:t>
            </a:r>
          </a:p>
          <a:p>
            <a:endParaRPr lang="it-IT" dirty="0"/>
          </a:p>
          <a:p>
            <a:pPr marL="109728" indent="0">
              <a:buNone/>
            </a:pPr>
            <a:r>
              <a:rPr lang="it-IT" dirty="0" smtClean="0"/>
              <a:t>                                    per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/>
              <a:t>raccordare le esigenze della scuola con </a:t>
            </a:r>
            <a:r>
              <a:rPr lang="it-IT" dirty="0" smtClean="0"/>
              <a:t>quelle del </a:t>
            </a:r>
            <a:r>
              <a:rPr lang="it-IT" dirty="0"/>
              <a:t>mondo del lavoro individuando </a:t>
            </a:r>
            <a:r>
              <a:rPr lang="it-IT" dirty="0" smtClean="0"/>
              <a:t>soluzioni praticabili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124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Il CTS si raccorda con i Dipartimenti che potranno:</a:t>
            </a:r>
          </a:p>
          <a:p>
            <a:pPr marL="109728" indent="0">
              <a:buNone/>
            </a:pPr>
            <a:endParaRPr lang="it-IT" dirty="0" smtClean="0"/>
          </a:p>
          <a:p>
            <a:r>
              <a:rPr lang="it-IT" dirty="0"/>
              <a:t>recepire e interagire con i suggerimenti </a:t>
            </a:r>
            <a:r>
              <a:rPr lang="it-IT" dirty="0" smtClean="0"/>
              <a:t>e le </a:t>
            </a:r>
            <a:r>
              <a:rPr lang="it-IT" dirty="0"/>
              <a:t>proposte del CTS</a:t>
            </a:r>
          </a:p>
          <a:p>
            <a:r>
              <a:rPr lang="it-IT" dirty="0" smtClean="0"/>
              <a:t>intervenire </a:t>
            </a:r>
            <a:r>
              <a:rPr lang="it-IT" dirty="0"/>
              <a:t>nella realizzazione di </a:t>
            </a:r>
            <a:r>
              <a:rPr lang="it-IT" dirty="0" smtClean="0"/>
              <a:t>nuove forme </a:t>
            </a:r>
            <a:r>
              <a:rPr lang="it-IT" dirty="0"/>
              <a:t>organizzative;</a:t>
            </a:r>
          </a:p>
          <a:p>
            <a:r>
              <a:rPr lang="it-IT" dirty="0" smtClean="0"/>
              <a:t>realizzare </a:t>
            </a:r>
            <a:r>
              <a:rPr lang="it-IT" dirty="0"/>
              <a:t>la progettazione formativa;</a:t>
            </a:r>
          </a:p>
          <a:p>
            <a:r>
              <a:rPr lang="it-IT" dirty="0" smtClean="0"/>
              <a:t>raccordare </a:t>
            </a:r>
            <a:r>
              <a:rPr lang="it-IT" dirty="0"/>
              <a:t>l’area d’istruzione generale </a:t>
            </a:r>
            <a:r>
              <a:rPr lang="it-IT" dirty="0" smtClean="0"/>
              <a:t>e l’area </a:t>
            </a:r>
            <a:r>
              <a:rPr lang="it-IT" dirty="0"/>
              <a:t>d’indirizzo in funzione del profilo </a:t>
            </a:r>
            <a:r>
              <a:rPr lang="it-IT" dirty="0" smtClean="0"/>
              <a:t>in uscita</a:t>
            </a:r>
            <a:r>
              <a:rPr lang="it-IT" dirty="0"/>
              <a:t>;</a:t>
            </a:r>
          </a:p>
          <a:p>
            <a:r>
              <a:rPr lang="it-IT" dirty="0" smtClean="0"/>
              <a:t>interagire </a:t>
            </a:r>
            <a:r>
              <a:rPr lang="it-IT" dirty="0"/>
              <a:t>con le istanze del territorio, </a:t>
            </a:r>
            <a:r>
              <a:rPr lang="it-IT" dirty="0" smtClean="0"/>
              <a:t>del mondo </a:t>
            </a:r>
            <a:r>
              <a:rPr lang="it-IT" dirty="0"/>
              <a:t>del lavoro e le </a:t>
            </a:r>
            <a:r>
              <a:rPr lang="it-IT" dirty="0" smtClean="0"/>
              <a:t>richieste dell’utenza </a:t>
            </a:r>
            <a:r>
              <a:rPr lang="it-IT" dirty="0"/>
              <a:t>di riferimento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002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376672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predisporre </a:t>
            </a:r>
            <a:r>
              <a:rPr lang="it-IT" dirty="0"/>
              <a:t>un piano organico di iniziative curriculari e integrative </a:t>
            </a:r>
            <a:r>
              <a:rPr lang="it-IT" dirty="0" smtClean="0"/>
              <a:t>valide per </a:t>
            </a:r>
            <a:r>
              <a:rPr lang="it-IT" dirty="0"/>
              <a:t>l’intera comunità scolastica</a:t>
            </a:r>
          </a:p>
          <a:p>
            <a:r>
              <a:rPr lang="it-IT" dirty="0" smtClean="0"/>
              <a:t>concordare </a:t>
            </a:r>
            <a:r>
              <a:rPr lang="it-IT" dirty="0"/>
              <a:t>scelte comuni per un sapere disciplinare che abbia </a:t>
            </a:r>
            <a:r>
              <a:rPr lang="it-IT" dirty="0" smtClean="0"/>
              <a:t>un maggiore </a:t>
            </a:r>
            <a:r>
              <a:rPr lang="it-IT" dirty="0"/>
              <a:t>valore formativo</a:t>
            </a:r>
          </a:p>
          <a:p>
            <a:r>
              <a:rPr lang="it-IT" dirty="0" smtClean="0"/>
              <a:t>favorire </a:t>
            </a:r>
            <a:r>
              <a:rPr lang="it-IT" dirty="0"/>
              <a:t>la comunicazione e la cooperazione fra i docenti della stessa </a:t>
            </a:r>
            <a:r>
              <a:rPr lang="it-IT" dirty="0" smtClean="0"/>
              <a:t>Area attraverso </a:t>
            </a:r>
            <a:r>
              <a:rPr lang="it-IT" dirty="0"/>
              <a:t>un continuo scambio di idee e la condivisione di decisioni </a:t>
            </a:r>
            <a:r>
              <a:rPr lang="it-IT" dirty="0" smtClean="0"/>
              <a:t>e pareri</a:t>
            </a:r>
            <a:endParaRPr lang="it-IT" dirty="0"/>
          </a:p>
          <a:p>
            <a:r>
              <a:rPr lang="it-IT" dirty="0" smtClean="0"/>
              <a:t>superare </a:t>
            </a:r>
            <a:r>
              <a:rPr lang="it-IT" dirty="0"/>
              <a:t>le logiche di un sapere settoriale a vantaggio di una </a:t>
            </a:r>
            <a:r>
              <a:rPr lang="it-IT" dirty="0" smtClean="0"/>
              <a:t>metodologia di </a:t>
            </a:r>
            <a:r>
              <a:rPr lang="it-IT" dirty="0"/>
              <a:t>lavoro integrata</a:t>
            </a:r>
          </a:p>
          <a:p>
            <a:r>
              <a:rPr lang="it-IT" dirty="0" smtClean="0"/>
              <a:t>confrontare </a:t>
            </a:r>
            <a:r>
              <a:rPr lang="it-IT" dirty="0"/>
              <a:t>i risultati dell’azione didattica in relazione al processo </a:t>
            </a:r>
            <a:r>
              <a:rPr lang="it-IT" dirty="0" smtClean="0"/>
              <a:t>di insegnamento/apprendimento</a:t>
            </a:r>
            <a:endParaRPr lang="it-IT" dirty="0"/>
          </a:p>
          <a:p>
            <a:r>
              <a:rPr lang="it-IT" dirty="0" smtClean="0"/>
              <a:t>creare </a:t>
            </a:r>
            <a:r>
              <a:rPr lang="it-IT" dirty="0"/>
              <a:t>una banca dati che raccolga le esperienze più significative </a:t>
            </a:r>
            <a:r>
              <a:rPr lang="it-IT" dirty="0" smtClean="0"/>
              <a:t>del lavoro </a:t>
            </a:r>
            <a:r>
              <a:rPr lang="it-IT" dirty="0"/>
              <a:t>svolto e dei supporti didattici necessari per la loro realizzazione</a:t>
            </a:r>
          </a:p>
          <a:p>
            <a:r>
              <a:rPr lang="it-IT" dirty="0" smtClean="0"/>
              <a:t>promuovere </a:t>
            </a:r>
            <a:r>
              <a:rPr lang="it-IT" dirty="0"/>
              <a:t>la capillare diffusione di iniziative proposte da Enti esterni e </a:t>
            </a:r>
            <a:r>
              <a:rPr lang="it-IT" dirty="0" smtClean="0"/>
              <a:t>di programmare </a:t>
            </a:r>
            <a:r>
              <a:rPr lang="it-IT" dirty="0"/>
              <a:t>attività di formazione e aggiornamento comuni </a:t>
            </a:r>
            <a:r>
              <a:rPr lang="it-IT" dirty="0" smtClean="0"/>
              <a:t>che valorizzino </a:t>
            </a:r>
            <a:r>
              <a:rPr lang="it-IT" dirty="0"/>
              <a:t>la professionalità dei docenti</a:t>
            </a:r>
          </a:p>
          <a:p>
            <a:r>
              <a:rPr lang="it-IT" dirty="0" smtClean="0"/>
              <a:t>promuovere  più saldi </a:t>
            </a:r>
            <a:r>
              <a:rPr lang="it-IT" dirty="0"/>
              <a:t>rapporti tra la Scuola e l’Impresa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706090"/>
          </a:xfrm>
        </p:spPr>
        <p:txBody>
          <a:bodyPr>
            <a:noAutofit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La </a:t>
            </a:r>
            <a:r>
              <a:rPr lang="it-IT" sz="2800" dirty="0"/>
              <a:t>costituzione dei </a:t>
            </a:r>
            <a:r>
              <a:rPr lang="it-IT" sz="2800" dirty="0" smtClean="0"/>
              <a:t>Dipartimenti ha </a:t>
            </a:r>
            <a:r>
              <a:rPr lang="it-IT" sz="2800" dirty="0"/>
              <a:t>permesso di</a:t>
            </a:r>
            <a:r>
              <a:rPr lang="it-IT" sz="2800" dirty="0" smtClean="0"/>
              <a:t>: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69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b="1" i="1" dirty="0" smtClean="0"/>
              <a:t>rischio </a:t>
            </a:r>
            <a:r>
              <a:rPr lang="it-IT" b="1" i="1" dirty="0"/>
              <a:t>di delegare ai coordinatori di </a:t>
            </a:r>
            <a:r>
              <a:rPr lang="it-IT" b="1" i="1" dirty="0" smtClean="0"/>
              <a:t>dipartimento</a:t>
            </a:r>
            <a:r>
              <a:rPr lang="it-IT" dirty="0" smtClean="0"/>
              <a:t>, presenti </a:t>
            </a:r>
            <a:r>
              <a:rPr lang="it-IT" dirty="0"/>
              <a:t>anche nell’organico del CTS </a:t>
            </a:r>
            <a:r>
              <a:rPr lang="it-IT" dirty="0" smtClean="0"/>
              <a:t>troppe competenze</a:t>
            </a:r>
            <a:r>
              <a:rPr lang="it-IT" dirty="0"/>
              <a:t>, funzioni e </a:t>
            </a:r>
            <a:r>
              <a:rPr lang="it-IT" dirty="0" smtClean="0"/>
              <a:t>responsabilità</a:t>
            </a:r>
          </a:p>
          <a:p>
            <a:endParaRPr lang="it-IT" dirty="0"/>
          </a:p>
          <a:p>
            <a:r>
              <a:rPr lang="it-IT" b="1" i="1" dirty="0" smtClean="0"/>
              <a:t>rischio </a:t>
            </a:r>
            <a:r>
              <a:rPr lang="it-IT" b="1" i="1" dirty="0"/>
              <a:t>di ingenerare interferenze </a:t>
            </a:r>
            <a:r>
              <a:rPr lang="it-IT" dirty="0"/>
              <a:t>da parte </a:t>
            </a:r>
            <a:r>
              <a:rPr lang="it-IT" dirty="0" smtClean="0"/>
              <a:t>del mondo </a:t>
            </a:r>
            <a:r>
              <a:rPr lang="it-IT" dirty="0"/>
              <a:t>produttivo che potrebbe sminuire, se </a:t>
            </a:r>
            <a:r>
              <a:rPr lang="it-IT" dirty="0" smtClean="0"/>
              <a:t>non ben </a:t>
            </a:r>
            <a:r>
              <a:rPr lang="it-IT" dirty="0"/>
              <a:t>calibrato, il compito educativo formativo </a:t>
            </a:r>
            <a:r>
              <a:rPr lang="it-IT" dirty="0" smtClean="0"/>
              <a:t>e culturale </a:t>
            </a:r>
            <a:r>
              <a:rPr lang="it-IT" dirty="0"/>
              <a:t>proprio dell’Istituzione </a:t>
            </a:r>
            <a:r>
              <a:rPr lang="it-IT" dirty="0" smtClean="0"/>
              <a:t>Scolastica</a:t>
            </a:r>
          </a:p>
          <a:p>
            <a:endParaRPr lang="it-IT" dirty="0"/>
          </a:p>
          <a:p>
            <a:r>
              <a:rPr lang="it-IT" dirty="0" smtClean="0"/>
              <a:t>necessità </a:t>
            </a:r>
            <a:r>
              <a:rPr lang="it-IT" dirty="0"/>
              <a:t>di </a:t>
            </a:r>
            <a:r>
              <a:rPr lang="it-IT" b="1" i="1" dirty="0"/>
              <a:t>prevedere</a:t>
            </a:r>
            <a:r>
              <a:rPr lang="it-IT" dirty="0"/>
              <a:t> nel conto </a:t>
            </a:r>
            <a:r>
              <a:rPr lang="it-IT" dirty="0" smtClean="0"/>
              <a:t>finanziario dell’Istituzione </a:t>
            </a:r>
            <a:r>
              <a:rPr lang="it-IT" dirty="0"/>
              <a:t>Scolastica </a:t>
            </a:r>
            <a:r>
              <a:rPr lang="it-IT" b="1" i="1" dirty="0"/>
              <a:t>capitoli di spesa </a:t>
            </a:r>
            <a:r>
              <a:rPr lang="it-IT" b="1" i="1" dirty="0" smtClean="0"/>
              <a:t>dedicati</a:t>
            </a:r>
            <a:r>
              <a:rPr lang="it-IT" dirty="0" smtClean="0"/>
              <a:t> al </a:t>
            </a:r>
            <a:r>
              <a:rPr lang="it-IT" dirty="0"/>
              <a:t>funzionamento dei nuovi organismi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Criticità emerse finora 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265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it-IT" b="1" dirty="0" smtClean="0"/>
          </a:p>
          <a:p>
            <a:pPr marL="109728" indent="0">
              <a:buNone/>
            </a:pPr>
            <a:r>
              <a:rPr lang="it-IT" b="1" dirty="0" smtClean="0"/>
              <a:t>Il CTS contribuisce </a:t>
            </a:r>
            <a:r>
              <a:rPr lang="it-IT" b="1" dirty="0"/>
              <a:t>a</a:t>
            </a:r>
            <a:r>
              <a:rPr lang="it-IT" dirty="0" smtClean="0"/>
              <a:t>: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it-IT" dirty="0"/>
              <a:t>•Adattare il curricolo alle specificità che le competenze </a:t>
            </a:r>
            <a:r>
              <a:rPr lang="it-IT" dirty="0" smtClean="0"/>
              <a:t>di indirizzo </a:t>
            </a:r>
            <a:r>
              <a:rPr lang="it-IT" dirty="0"/>
              <a:t>assumono nel territorio in cui la scuola </a:t>
            </a:r>
            <a:r>
              <a:rPr lang="it-IT" dirty="0" smtClean="0"/>
              <a:t>opera utilizzando </a:t>
            </a:r>
            <a:r>
              <a:rPr lang="it-IT" dirty="0"/>
              <a:t>gli spazi di autonomia e di </a:t>
            </a:r>
            <a:r>
              <a:rPr lang="it-IT" dirty="0" smtClean="0"/>
              <a:t>flessibilità</a:t>
            </a:r>
          </a:p>
          <a:p>
            <a:endParaRPr lang="it-IT" dirty="0"/>
          </a:p>
          <a:p>
            <a:r>
              <a:rPr lang="it-IT" dirty="0"/>
              <a:t>•</a:t>
            </a:r>
            <a:r>
              <a:rPr lang="it-IT" dirty="0" smtClean="0"/>
              <a:t>Integrare le </a:t>
            </a:r>
            <a:r>
              <a:rPr lang="it-IT" dirty="0"/>
              <a:t>attività di alternanza scuola lavoro, </a:t>
            </a:r>
            <a:r>
              <a:rPr lang="it-IT" dirty="0" smtClean="0"/>
              <a:t>tirocini, stage</a:t>
            </a:r>
            <a:r>
              <a:rPr lang="it-IT" dirty="0"/>
              <a:t>, laboratori didattici in funzione dello sviluppo </a:t>
            </a:r>
            <a:r>
              <a:rPr lang="it-IT" dirty="0" smtClean="0"/>
              <a:t>delle competenze</a:t>
            </a:r>
          </a:p>
          <a:p>
            <a:endParaRPr lang="it-IT" dirty="0"/>
          </a:p>
          <a:p>
            <a:r>
              <a:rPr lang="it-IT" dirty="0"/>
              <a:t>• </a:t>
            </a:r>
            <a:r>
              <a:rPr lang="it-IT" dirty="0" smtClean="0"/>
              <a:t>progettare prove </a:t>
            </a:r>
            <a:r>
              <a:rPr lang="it-IT" dirty="0"/>
              <a:t>di accertamento in relazione ai </a:t>
            </a:r>
            <a:r>
              <a:rPr lang="it-IT" dirty="0" smtClean="0"/>
              <a:t>contesti reali </a:t>
            </a:r>
            <a:r>
              <a:rPr lang="it-IT" dirty="0"/>
              <a:t>di apprendimento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3) L’esperienza dei CTS della Lombardia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222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smtClean="0"/>
              <a:t>Quale </a:t>
            </a:r>
            <a:r>
              <a:rPr lang="it-IT" b="1" dirty="0"/>
              <a:t>modello organizzativo, quali funzioni rispetto alle attività </a:t>
            </a:r>
            <a:r>
              <a:rPr lang="it-IT" dirty="0"/>
              <a:t>della scuola e al territorio di riferimento?</a:t>
            </a:r>
          </a:p>
          <a:p>
            <a:endParaRPr lang="it-IT" dirty="0"/>
          </a:p>
          <a:p>
            <a:r>
              <a:rPr lang="it-IT" b="1" dirty="0"/>
              <a:t>Rapporto CTS con il territorio</a:t>
            </a:r>
            <a:r>
              <a:rPr lang="it-IT" dirty="0"/>
              <a:t>: la collaborazione tra Enti, imprese produttive ecc. è sempre positiva? Si riesce ad abbattere gli steccati? </a:t>
            </a:r>
            <a:r>
              <a:rPr lang="it-IT" i="1" dirty="0"/>
              <a:t>Si esce dall’autoreferenzialità?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Alcune </a:t>
            </a:r>
            <a:r>
              <a:rPr lang="it-IT" sz="3600" dirty="0"/>
              <a:t>questioni aperte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700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/>
              <a:t>Modelli diversi in relazione al contesto territoriale e alla «storia» della </a:t>
            </a:r>
            <a:r>
              <a:rPr lang="it-IT" dirty="0" smtClean="0"/>
              <a:t>scuola</a:t>
            </a:r>
          </a:p>
          <a:p>
            <a:endParaRPr lang="it-IT" dirty="0"/>
          </a:p>
          <a:p>
            <a:r>
              <a:rPr lang="it-IT" dirty="0"/>
              <a:t> Coerenza tra l’attività del CTS e gli obiettivi e le strategie della </a:t>
            </a:r>
            <a:r>
              <a:rPr lang="it-IT" dirty="0" smtClean="0"/>
              <a:t>scuola</a:t>
            </a:r>
          </a:p>
          <a:p>
            <a:endParaRPr lang="it-IT" dirty="0"/>
          </a:p>
          <a:p>
            <a:r>
              <a:rPr lang="it-IT" dirty="0"/>
              <a:t> Individuazione delle competenze dei componenti (interni ed esterni) </a:t>
            </a:r>
            <a:r>
              <a:rPr lang="it-IT" dirty="0" smtClean="0"/>
              <a:t>in relazione </a:t>
            </a:r>
            <a:r>
              <a:rPr lang="it-IT" dirty="0"/>
              <a:t>alle funzioni </a:t>
            </a:r>
            <a:r>
              <a:rPr lang="it-IT" b="1" dirty="0"/>
              <a:t>EFFETTIVE </a:t>
            </a:r>
            <a:r>
              <a:rPr lang="it-IT" dirty="0"/>
              <a:t>del </a:t>
            </a:r>
            <a:r>
              <a:rPr lang="it-IT" dirty="0" smtClean="0"/>
              <a:t>CTS</a:t>
            </a:r>
          </a:p>
          <a:p>
            <a:endParaRPr lang="it-IT" dirty="0"/>
          </a:p>
          <a:p>
            <a:r>
              <a:rPr lang="it-IT" dirty="0"/>
              <a:t>Il D.S. ha un ruolo chiave e sceglie le figure docenti maggiormente </a:t>
            </a:r>
            <a:r>
              <a:rPr lang="it-IT" dirty="0" smtClean="0"/>
              <a:t>riconosciute dal </a:t>
            </a:r>
            <a:r>
              <a:rPr lang="it-IT" dirty="0"/>
              <a:t>corpo </a:t>
            </a:r>
            <a:r>
              <a:rPr lang="it-IT" dirty="0" smtClean="0"/>
              <a:t>docente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183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88632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/>
              <a:t>Stabilità del gruppo di lavoro (almeno triennale), ma capacità di </a:t>
            </a:r>
            <a:r>
              <a:rPr lang="it-IT" dirty="0" smtClean="0"/>
              <a:t>adattamento periodico </a:t>
            </a:r>
            <a:r>
              <a:rPr lang="it-IT" dirty="0"/>
              <a:t>di composizione, funzioni ed </a:t>
            </a:r>
            <a:r>
              <a:rPr lang="it-IT" dirty="0" smtClean="0"/>
              <a:t>obiettivi</a:t>
            </a:r>
          </a:p>
          <a:p>
            <a:endParaRPr lang="it-IT" dirty="0"/>
          </a:p>
          <a:p>
            <a:r>
              <a:rPr lang="it-IT" dirty="0"/>
              <a:t>Organizzazione snella e funzionale al dialogo dei componenti, possibilità </a:t>
            </a:r>
            <a:r>
              <a:rPr lang="it-IT" dirty="0" smtClean="0"/>
              <a:t>di aprire </a:t>
            </a:r>
            <a:r>
              <a:rPr lang="it-IT" dirty="0"/>
              <a:t>i lavori </a:t>
            </a:r>
            <a:r>
              <a:rPr lang="it-IT" dirty="0" smtClean="0"/>
              <a:t>a: - altri </a:t>
            </a:r>
            <a:r>
              <a:rPr lang="it-IT" dirty="0"/>
              <a:t>docenti o esperti esterni in relazione ai diversi </a:t>
            </a:r>
            <a:r>
              <a:rPr lang="it-IT" dirty="0" smtClean="0"/>
              <a:t>argomenti;</a:t>
            </a:r>
          </a:p>
          <a:p>
            <a:pPr marL="109728" indent="0">
              <a:buNone/>
            </a:pPr>
            <a:r>
              <a:rPr lang="it-IT" dirty="0"/>
              <a:t> </a:t>
            </a:r>
            <a:r>
              <a:rPr lang="it-IT" dirty="0" smtClean="0"/>
              <a:t>  - i </a:t>
            </a:r>
            <a:r>
              <a:rPr lang="it-IT" dirty="0"/>
              <a:t>genitori, rappresentanti degli Enti Locali, datoriali, culturali </a:t>
            </a:r>
            <a:r>
              <a:rPr lang="it-IT" dirty="0" smtClean="0"/>
              <a:t>in quanto esperti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it-IT" dirty="0"/>
              <a:t>Individuazione di indicatori di monitoraggio delle attività e di valutazione </a:t>
            </a:r>
            <a:r>
              <a:rPr lang="it-IT" dirty="0" smtClean="0"/>
              <a:t>dei risultati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046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Il CTS come </a:t>
            </a:r>
            <a:r>
              <a:rPr lang="it-IT" b="1" dirty="0"/>
              <a:t>volano per implementare i rapporti scuola </a:t>
            </a:r>
            <a:r>
              <a:rPr lang="it-IT" b="1" dirty="0" smtClean="0"/>
              <a:t>territorio</a:t>
            </a:r>
            <a:r>
              <a:rPr lang="it-IT" dirty="0" smtClean="0"/>
              <a:t>, università</a:t>
            </a:r>
            <a:r>
              <a:rPr lang="it-IT" dirty="0"/>
              <a:t>, mondo del lavoro (stimolo all’innovazione, </a:t>
            </a:r>
            <a:r>
              <a:rPr lang="it-IT" dirty="0" smtClean="0"/>
              <a:t>uscire dall’autoreferenzialità</a:t>
            </a:r>
            <a:r>
              <a:rPr lang="it-IT" dirty="0"/>
              <a:t>) nell’ambito di una responsabilità </a:t>
            </a:r>
            <a:r>
              <a:rPr lang="it-IT" dirty="0" smtClean="0"/>
              <a:t>condivisa</a:t>
            </a:r>
          </a:p>
          <a:p>
            <a:endParaRPr lang="it-IT" dirty="0"/>
          </a:p>
          <a:p>
            <a:r>
              <a:rPr lang="it-IT" dirty="0"/>
              <a:t>•</a:t>
            </a:r>
            <a:r>
              <a:rPr lang="it-IT" b="1" dirty="0"/>
              <a:t>I CTS di rete </a:t>
            </a:r>
            <a:r>
              <a:rPr lang="it-IT" dirty="0"/>
              <a:t>(di indirizzo, con associazioni datoriali, </a:t>
            </a:r>
            <a:r>
              <a:rPr lang="it-IT" dirty="0" smtClean="0"/>
              <a:t>ordini professionali</a:t>
            </a:r>
            <a:r>
              <a:rPr lang="it-IT" dirty="0"/>
              <a:t>, università)</a:t>
            </a:r>
          </a:p>
          <a:p>
            <a:r>
              <a:rPr lang="it-IT" dirty="0"/>
              <a:t>•</a:t>
            </a:r>
            <a:r>
              <a:rPr lang="it-IT" b="1" dirty="0"/>
              <a:t>I tavoli di concertazione provinciali o regionali </a:t>
            </a:r>
            <a:r>
              <a:rPr lang="it-IT" dirty="0"/>
              <a:t>(enti </a:t>
            </a:r>
            <a:r>
              <a:rPr lang="it-IT" dirty="0" smtClean="0"/>
              <a:t>locali, funzione di </a:t>
            </a:r>
            <a:r>
              <a:rPr lang="it-IT" dirty="0"/>
              <a:t>concertazione, indirizzo per i piani di </a:t>
            </a:r>
            <a:r>
              <a:rPr lang="it-IT" dirty="0" smtClean="0"/>
              <a:t>dimensionamento </a:t>
            </a:r>
            <a:r>
              <a:rPr lang="it-IT" dirty="0" err="1" smtClean="0"/>
              <a:t>prov</a:t>
            </a:r>
            <a:r>
              <a:rPr lang="it-IT" dirty="0"/>
              <a:t>. reg.)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334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• </a:t>
            </a:r>
            <a:r>
              <a:rPr lang="it-IT" dirty="0"/>
              <a:t>Scarsa considerazione tra i docenti del valore </a:t>
            </a:r>
            <a:r>
              <a:rPr lang="it-IT" dirty="0" smtClean="0"/>
              <a:t>del mondo </a:t>
            </a:r>
            <a:r>
              <a:rPr lang="it-IT" dirty="0"/>
              <a:t>del lavoro vs rischio di </a:t>
            </a:r>
            <a:r>
              <a:rPr lang="it-IT" dirty="0" smtClean="0"/>
              <a:t>sbilanciamento verso </a:t>
            </a:r>
            <a:r>
              <a:rPr lang="it-IT" dirty="0"/>
              <a:t>le esigenze delle imprese</a:t>
            </a:r>
          </a:p>
          <a:p>
            <a:r>
              <a:rPr lang="it-IT" dirty="0"/>
              <a:t>• Rischi di burocratizzazione</a:t>
            </a:r>
          </a:p>
          <a:p>
            <a:r>
              <a:rPr lang="it-IT" dirty="0"/>
              <a:t>• Non operatività effettiva dei CTS</a:t>
            </a:r>
          </a:p>
          <a:p>
            <a:r>
              <a:rPr lang="it-IT" dirty="0"/>
              <a:t>• Rapporto tra CTS e Consiglio di Istituto </a:t>
            </a:r>
            <a:r>
              <a:rPr lang="it-IT" dirty="0" smtClean="0"/>
              <a:t>per incertezza </a:t>
            </a:r>
            <a:r>
              <a:rPr lang="it-IT" dirty="0"/>
              <a:t>e sovrapposizioni di ruoli e di funzioni</a:t>
            </a:r>
          </a:p>
          <a:p>
            <a:r>
              <a:rPr lang="it-IT" dirty="0"/>
              <a:t>• Partecipazione saltuaria dei componenti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Questioni  aperte sul piano organizzativo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690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2" name="Picture 3" descr="C:\Users\utente6\Desktop\JOB_ORIENTA\IMG\!cid_A12A8722-8970-4F52-8886-09ED09EADFC2@indi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6" name="Picture 2" descr="C:\Users\utente6\Desktop\JOB_ORIENTA\IMG\!cid_7DB41FA6-3DE4-41F3-9CA0-53E98352CE14@indi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0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1285852" y="1143008"/>
            <a:ext cx="6742532" cy="5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2000" b="1" dirty="0" smtClean="0"/>
              <a:t>I Comitati Tecnico Scientifici costituti (val.%)</a:t>
            </a:r>
            <a:endParaRPr lang="it-IT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4289" y="1720075"/>
            <a:ext cx="6742532" cy="406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ttangolo 15"/>
          <p:cNvSpPr/>
          <p:nvPr/>
        </p:nvSpPr>
        <p:spPr>
          <a:xfrm>
            <a:off x="422125" y="5877272"/>
            <a:ext cx="82294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i="1" dirty="0" smtClean="0">
                <a:latin typeface="Calibri" pitchFamily="34" charset="0"/>
                <a:cs typeface="Calibri" pitchFamily="34" charset="0"/>
              </a:rPr>
              <a:t>* Dei 1.422 istituti che hanno risposto alla rilevazione, il 29% (pari a 409 scuole) ha dichiarato di aver costituito il CTS mentre il restante 71,%  (pari a 1.013 scuole) non l’ha costituto. 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 bwMode="auto">
          <a:xfrm>
            <a:off x="-32" y="132781"/>
            <a:ext cx="8892512" cy="101022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it-IT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600" b="1" kern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Esiti del monitoraggio </a:t>
            </a:r>
            <a:r>
              <a:rPr lang="it-IT" sz="3600" b="1" kern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 cura </a:t>
            </a:r>
            <a:r>
              <a:rPr lang="it-IT" sz="3600" b="1" kern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dell’Indire (2012)</a:t>
            </a:r>
            <a:r>
              <a:rPr kumimoji="0" lang="it-IT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/>
            </a:r>
            <a:br>
              <a:rPr kumimoji="0" lang="it-IT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endParaRPr kumimoji="0" lang="it-IT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47557"/>
      </p:ext>
    </p:extLst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endParaRPr lang="it-IT" dirty="0" smtClean="0"/>
          </a:p>
          <a:p>
            <a:pPr>
              <a:buFontTx/>
              <a:buChar char="-"/>
            </a:pPr>
            <a:r>
              <a:rPr lang="it-IT" sz="3200" b="1" dirty="0" smtClean="0"/>
              <a:t>Consegna</a:t>
            </a:r>
            <a:r>
              <a:rPr lang="it-IT" sz="3200" dirty="0" smtClean="0"/>
              <a:t>:  partire dalla situazione della propria scuola/territorio, dagli esempi analizzati e/o dalle esperienze a voi note, provate ad individuare una possibile pista di lavoro e sviluppo in ordine all’avvio o consolidamento del CTS/CS del vostro istituto (o rete di istituti)</a:t>
            </a:r>
          </a:p>
          <a:p>
            <a:pPr>
              <a:buFontTx/>
              <a:buChar char="-"/>
            </a:pPr>
            <a:endParaRPr lang="it-IT" sz="3200" dirty="0"/>
          </a:p>
          <a:p>
            <a:pPr>
              <a:buFontTx/>
              <a:buChar char="-"/>
            </a:pPr>
            <a:r>
              <a:rPr lang="it-IT" sz="3200" b="1" dirty="0" smtClean="0"/>
              <a:t>Possibili esiti attesi</a:t>
            </a:r>
            <a:r>
              <a:rPr lang="it-IT" sz="3200" dirty="0" smtClean="0"/>
              <a:t>: schemi o elementi di documenti costitutivi, regolamentazioni specifiche, piani operativi, …</a:t>
            </a:r>
            <a:endParaRPr lang="it-IT" sz="32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30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Esercitazione di gruppo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57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2" name="Picture 3" descr="C:\Users\utente6\Desktop\JOB_ORIENTA\IMG\!cid_A12A8722-8970-4F52-8886-09ED09EADFC2@indi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87288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6" name="Picture 2" descr="C:\Users\utente6\Desktop\JOB_ORIENTA\IMG\!cid_7DB41FA6-3DE4-41F3-9CA0-53E98352CE14@indi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0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539552" y="1492218"/>
            <a:ext cx="7848872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2400" b="1" dirty="0" smtClean="0"/>
              <a:t>Le funzioni del CTS</a:t>
            </a:r>
            <a:endParaRPr lang="it-IT" sz="2400" b="1" dirty="0"/>
          </a:p>
        </p:txBody>
      </p:sp>
      <p:sp>
        <p:nvSpPr>
          <p:cNvPr id="18" name="Titolo 1"/>
          <p:cNvSpPr txBox="1">
            <a:spLocks/>
          </p:cNvSpPr>
          <p:nvPr/>
        </p:nvSpPr>
        <p:spPr bwMode="auto">
          <a:xfrm>
            <a:off x="-32" y="132780"/>
            <a:ext cx="8892512" cy="119537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it-IT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600" b="1" kern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Esiti del monitoraggio </a:t>
            </a:r>
            <a:r>
              <a:rPr lang="it-IT" sz="3600" b="1" kern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 cura dell’Indire</a:t>
            </a:r>
            <a:r>
              <a:rPr kumimoji="0" lang="it-IT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/>
            </a:r>
            <a:br>
              <a:rPr kumimoji="0" lang="it-IT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endParaRPr kumimoji="0" lang="it-IT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519" y="2204864"/>
            <a:ext cx="862796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asellaDiTesto 1"/>
          <p:cNvSpPr txBox="1"/>
          <p:nvPr/>
        </p:nvSpPr>
        <p:spPr>
          <a:xfrm>
            <a:off x="384270" y="6309320"/>
            <a:ext cx="8123905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it-IT" sz="1400" dirty="0" smtClean="0"/>
              <a:t>(Fonte:</a:t>
            </a:r>
            <a:r>
              <a:rPr lang="it-IT" dirty="0" smtClean="0"/>
              <a:t> </a:t>
            </a:r>
            <a:r>
              <a:rPr lang="it-IT" sz="1400" dirty="0" smtClean="0">
                <a:latin typeface="Arial Narrow" panose="020B0606020202030204" pitchFamily="34" charset="0"/>
              </a:rPr>
              <a:t>Anna Laura Marini – MIUR Montecatini 29-30 marzo 2012)</a:t>
            </a:r>
          </a:p>
        </p:txBody>
      </p:sp>
    </p:spTree>
    <p:extLst>
      <p:ext uri="{BB962C8B-B14F-4D97-AF65-F5344CB8AC3E}">
        <p14:creationId xmlns:p14="http://schemas.microsoft.com/office/powerpoint/2010/main" val="1697748052"/>
      </p:ext>
    </p:extLst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8E8F0-6BF5-4BC9-B94E-640D5052C74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6" name="Telaio 5"/>
          <p:cNvSpPr/>
          <p:nvPr/>
        </p:nvSpPr>
        <p:spPr>
          <a:xfrm>
            <a:off x="3707904" y="4293096"/>
            <a:ext cx="4752528" cy="1800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Approfondimenti operativi</a:t>
            </a:r>
            <a:endParaRPr lang="it-IT" sz="36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04" y="476672"/>
            <a:ext cx="4752528" cy="32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7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La redazione dei documenti costitutivi (Statuto</a:t>
            </a:r>
            <a:r>
              <a:rPr lang="it-IT" sz="2800" dirty="0"/>
              <a:t> </a:t>
            </a:r>
            <a:r>
              <a:rPr lang="it-IT" sz="2800" dirty="0" smtClean="0"/>
              <a:t>e Regolamento)</a:t>
            </a:r>
          </a:p>
          <a:p>
            <a:endParaRPr lang="it-IT" sz="2800" dirty="0"/>
          </a:p>
          <a:p>
            <a:r>
              <a:rPr lang="it-IT" sz="2800" dirty="0" smtClean="0"/>
              <a:t>Le tappe e procedure organizzative di costituzione  del CTS e di avviamento dell’attività</a:t>
            </a:r>
          </a:p>
          <a:p>
            <a:endParaRPr lang="it-IT" sz="2800" dirty="0"/>
          </a:p>
          <a:p>
            <a:r>
              <a:rPr lang="it-IT" sz="2800" dirty="0" smtClean="0"/>
              <a:t>La predisposizione del Piano annuale delle attività </a:t>
            </a:r>
            <a:endParaRPr lang="it-IT" sz="28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47272" y="6448251"/>
            <a:ext cx="365760" cy="365125"/>
          </a:xfrm>
        </p:spPr>
        <p:txBody>
          <a:bodyPr/>
          <a:lstStyle/>
          <a:p>
            <a:fld id="{0C1D7230-66AD-4848-B593-CE1252A410B9}" type="slidenum">
              <a:rPr lang="it-IT" smtClean="0"/>
              <a:t>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Alcuni possibili punti di attenzione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0894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A98E8F0-6BF5-4BC9-B94E-640D5052C74E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6672"/>
            <a:ext cx="8219256" cy="6192688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109728" indent="0">
              <a:lnSpc>
                <a:spcPct val="80000"/>
              </a:lnSpc>
              <a:buNone/>
            </a:pPr>
            <a:r>
              <a:rPr lang="it-IT" sz="2800" dirty="0" smtClean="0"/>
              <a:t>Secondo </a:t>
            </a:r>
            <a:r>
              <a:rPr lang="it-IT" sz="2800" dirty="0" err="1" smtClean="0"/>
              <a:t>M.Bernardi</a:t>
            </a:r>
            <a:r>
              <a:rPr lang="it-IT" sz="2800" dirty="0" smtClean="0"/>
              <a:t> (2013) il </a:t>
            </a:r>
            <a:r>
              <a:rPr lang="it-IT" sz="2800" dirty="0"/>
              <a:t>CTS può essere utile </a:t>
            </a:r>
            <a:r>
              <a:rPr lang="it-IT" sz="2800" dirty="0" smtClean="0"/>
              <a:t>per:</a:t>
            </a:r>
          </a:p>
          <a:p>
            <a:pPr marL="109728" indent="0">
              <a:lnSpc>
                <a:spcPct val="80000"/>
              </a:lnSpc>
              <a:buNone/>
            </a:pPr>
            <a:endParaRPr lang="it-IT" sz="2800" dirty="0"/>
          </a:p>
          <a:p>
            <a:pPr eaLnBrk="1" hangingPunct="1">
              <a:lnSpc>
                <a:spcPct val="80000"/>
              </a:lnSpc>
            </a:pPr>
            <a:r>
              <a:rPr lang="it-IT" sz="2800" dirty="0" smtClean="0"/>
              <a:t>ridefinire </a:t>
            </a:r>
            <a:r>
              <a:rPr lang="it-IT" sz="2800" dirty="0" smtClean="0"/>
              <a:t>la </a:t>
            </a:r>
            <a:r>
              <a:rPr lang="it-IT" sz="2800" dirty="0" err="1" smtClean="0"/>
              <a:t>mission</a:t>
            </a:r>
            <a:r>
              <a:rPr lang="it-IT" sz="2800" dirty="0" smtClean="0"/>
              <a:t> e gli obiettivi prioritari dell’istituto</a:t>
            </a:r>
          </a:p>
          <a:p>
            <a:r>
              <a:rPr lang="it-IT" sz="2800" dirty="0" smtClean="0"/>
              <a:t>analizzare il fabbisogno formativo del territorio, i profili professionali più richiesti e orientare, in base ai risultati, la scelta di azioni e strategie all’interno dei percorsi curriculari degli indirizzi</a:t>
            </a:r>
          </a:p>
          <a:p>
            <a:pPr eaLnBrk="1" hangingPunct="1">
              <a:lnSpc>
                <a:spcPct val="80000"/>
              </a:lnSpc>
            </a:pPr>
            <a:r>
              <a:rPr lang="it-IT" sz="2800" dirty="0" smtClean="0"/>
              <a:t>orientare le attività di </a:t>
            </a:r>
            <a:r>
              <a:rPr lang="it-IT" sz="2800" dirty="0" smtClean="0"/>
              <a:t>competenza dell’autonomia </a:t>
            </a:r>
            <a:r>
              <a:rPr lang="it-IT" sz="2800" dirty="0" smtClean="0"/>
              <a:t>di ogni istituto </a:t>
            </a:r>
          </a:p>
          <a:p>
            <a:pPr eaLnBrk="1" hangingPunct="1">
              <a:lnSpc>
                <a:spcPct val="80000"/>
              </a:lnSpc>
            </a:pPr>
            <a:r>
              <a:rPr lang="it-IT" sz="2800" dirty="0" smtClean="0"/>
              <a:t>fornire supporto competente all’atto d’Indirizzo del </a:t>
            </a:r>
            <a:r>
              <a:rPr lang="it-IT" sz="2800" dirty="0" err="1" smtClean="0"/>
              <a:t>CdI</a:t>
            </a:r>
            <a:endParaRPr lang="it-IT" sz="2800" dirty="0" smtClean="0"/>
          </a:p>
          <a:p>
            <a:pPr eaLnBrk="1" hangingPunct="1">
              <a:lnSpc>
                <a:spcPct val="80000"/>
              </a:lnSpc>
            </a:pPr>
            <a:r>
              <a:rPr lang="it-IT" sz="2800" dirty="0" smtClean="0"/>
              <a:t>contribuire all’autovalutazione </a:t>
            </a:r>
            <a:r>
              <a:rPr lang="it-IT" sz="2800" dirty="0" smtClean="0"/>
              <a:t>d’istituto.</a:t>
            </a:r>
            <a:endParaRPr lang="it-IT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862398542"/>
      </p:ext>
    </p:extLst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30775"/>
            <a:ext cx="8352928" cy="6525344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dirty="0" smtClean="0"/>
              <a:t>Per l’avvio è importante:</a:t>
            </a:r>
          </a:p>
          <a:p>
            <a:pPr marL="109728" indent="0">
              <a:buNone/>
            </a:pPr>
            <a:endParaRPr lang="it-IT" dirty="0" smtClean="0"/>
          </a:p>
          <a:p>
            <a:r>
              <a:rPr lang="it-IT" dirty="0" smtClean="0"/>
              <a:t>Definire </a:t>
            </a:r>
            <a:r>
              <a:rPr lang="it-IT" dirty="0" smtClean="0"/>
              <a:t>cosa si vuole raggiungere con il CTS</a:t>
            </a:r>
          </a:p>
          <a:p>
            <a:r>
              <a:rPr lang="it-IT" dirty="0" smtClean="0"/>
              <a:t>Raccogliere </a:t>
            </a:r>
            <a:r>
              <a:rPr lang="it-IT" dirty="0" smtClean="0"/>
              <a:t>e dare senso a informazioni provenienti dall’interno e dall’esterno</a:t>
            </a:r>
          </a:p>
          <a:p>
            <a:r>
              <a:rPr lang="it-IT" dirty="0" smtClean="0"/>
              <a:t>Individuare un sistema  di alleanze </a:t>
            </a:r>
            <a:r>
              <a:rPr lang="it-IT" dirty="0" smtClean="0"/>
              <a:t>istituzionali (all’esterno) e di accordi preliminari (all’interno)</a:t>
            </a:r>
            <a:endParaRPr lang="it-IT" dirty="0" smtClean="0"/>
          </a:p>
          <a:p>
            <a:r>
              <a:rPr lang="it-IT" dirty="0" smtClean="0"/>
              <a:t>Definire la composizione </a:t>
            </a:r>
            <a:r>
              <a:rPr lang="it-IT" dirty="0" smtClean="0"/>
              <a:t>e </a:t>
            </a:r>
            <a:r>
              <a:rPr lang="it-IT" dirty="0" smtClean="0"/>
              <a:t>la rappresentanza </a:t>
            </a:r>
            <a:r>
              <a:rPr lang="it-IT" dirty="0" smtClean="0"/>
              <a:t>dei membri interni ed </a:t>
            </a:r>
            <a:r>
              <a:rPr lang="it-IT" dirty="0" smtClean="0"/>
              <a:t>esterni</a:t>
            </a:r>
          </a:p>
          <a:p>
            <a:r>
              <a:rPr lang="it-IT" dirty="0" smtClean="0"/>
              <a:t>Coniugare </a:t>
            </a:r>
            <a:r>
              <a:rPr lang="it-IT" dirty="0"/>
              <a:t>gli aspetti formali con quelli non formali</a:t>
            </a:r>
          </a:p>
          <a:p>
            <a:r>
              <a:rPr lang="it-IT" dirty="0"/>
              <a:t>Individuare i livelli di comunicazione interna ed </a:t>
            </a:r>
            <a:r>
              <a:rPr lang="it-IT" dirty="0" smtClean="0"/>
              <a:t>esterna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475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Mancando </a:t>
            </a:r>
            <a:r>
              <a:rPr lang="it-IT" dirty="0"/>
              <a:t>una regolamentazione in </a:t>
            </a:r>
            <a:r>
              <a:rPr lang="it-IT" dirty="0" smtClean="0"/>
              <a:t>materia, dalle esperienze in atto si </a:t>
            </a:r>
            <a:r>
              <a:rPr lang="it-IT" dirty="0" smtClean="0"/>
              <a:t>ricavano, tra gli altri,  </a:t>
            </a:r>
            <a:r>
              <a:rPr lang="it-IT" dirty="0" smtClean="0"/>
              <a:t>i seguenti documenti ed atti:</a:t>
            </a:r>
          </a:p>
          <a:p>
            <a:pPr marL="109728" indent="0">
              <a:buNone/>
            </a:pPr>
            <a:endParaRPr lang="it-IT" dirty="0"/>
          </a:p>
          <a:p>
            <a:pPr lvl="0"/>
            <a:r>
              <a:rPr lang="it-IT" dirty="0"/>
              <a:t>le Delibere </a:t>
            </a:r>
            <a:r>
              <a:rPr lang="it-IT" dirty="0" smtClean="0"/>
              <a:t>di avvio del </a:t>
            </a:r>
            <a:r>
              <a:rPr lang="it-IT" dirty="0"/>
              <a:t>C.D. e del </a:t>
            </a:r>
            <a:r>
              <a:rPr lang="it-IT" dirty="0" err="1" smtClean="0"/>
              <a:t>C.d.I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l’Atto </a:t>
            </a:r>
            <a:r>
              <a:rPr lang="it-IT" dirty="0" smtClean="0"/>
              <a:t>costitutivo e l’identificazione delle attività chiave</a:t>
            </a:r>
            <a:endParaRPr lang="it-IT" dirty="0"/>
          </a:p>
          <a:p>
            <a:pPr lvl="0"/>
            <a:r>
              <a:rPr lang="it-IT" dirty="0"/>
              <a:t>il Regolamento di Funzionamento</a:t>
            </a:r>
          </a:p>
          <a:p>
            <a:pPr lvl="0"/>
            <a:r>
              <a:rPr lang="it-IT" dirty="0" smtClean="0"/>
              <a:t>Le modalità di</a:t>
            </a:r>
            <a:r>
              <a:rPr lang="it-IT" dirty="0" smtClean="0"/>
              <a:t> </a:t>
            </a:r>
            <a:r>
              <a:rPr lang="it-IT" dirty="0"/>
              <a:t>valutazione periodica dei </a:t>
            </a:r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38138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LA </a:t>
            </a:r>
            <a:r>
              <a:rPr lang="it-IT" sz="3200" dirty="0"/>
              <a:t>COSTITUZIONE DEL C.T.S.: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GLI </a:t>
            </a:r>
            <a:r>
              <a:rPr lang="it-IT" sz="3200" dirty="0"/>
              <a:t>ASPETTI FORMALI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52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1910</Words>
  <Application>Microsoft Office PowerPoint</Application>
  <PresentationFormat>Presentazione su schermo (4:3)</PresentationFormat>
  <Paragraphs>258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Viale</vt:lpstr>
      <vt:lpstr>I modelli organizzativi dei CTS (CS) e le attività chiave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Alcuni possibili punti di attenzione</vt:lpstr>
      <vt:lpstr>Presentazione standard di PowerPoint</vt:lpstr>
      <vt:lpstr>Presentazione standard di PowerPoint</vt:lpstr>
      <vt:lpstr> LA COSTITUZIONE DEL C.T.S.:  GLI ASPETTI FORMALI </vt:lpstr>
      <vt:lpstr>Presentazione standard di PowerPoint</vt:lpstr>
      <vt:lpstr>Presentazione standard di PowerPoint</vt:lpstr>
      <vt:lpstr>1) IL  CTS dell’ ITT «Barsanti»  (Castelfranco  Veneto, Treviso)</vt:lpstr>
      <vt:lpstr>La situazione di partenza</vt:lpstr>
      <vt:lpstr>Percorso di costituzione</vt:lpstr>
      <vt:lpstr>Avviamento operativo</vt:lpstr>
      <vt:lpstr>Prime realizzazioni</vt:lpstr>
      <vt:lpstr>2) IL CTS dell’ ITT «C. COLOMBO» (Roma)</vt:lpstr>
      <vt:lpstr>Composizione </vt:lpstr>
      <vt:lpstr>Funzionamento </vt:lpstr>
      <vt:lpstr>Presentazione standard di PowerPoint</vt:lpstr>
      <vt:lpstr>Presentazione standard di PowerPoint</vt:lpstr>
      <vt:lpstr> La costituzione dei Dipartimenti ha permesso di: </vt:lpstr>
      <vt:lpstr>Criticità emerse finora </vt:lpstr>
      <vt:lpstr> 3) L’esperienza dei CTS della Lombardia </vt:lpstr>
      <vt:lpstr>Alcune questioni aperte</vt:lpstr>
      <vt:lpstr>Presentazione standard di PowerPoint</vt:lpstr>
      <vt:lpstr>Presentazione standard di PowerPoint</vt:lpstr>
      <vt:lpstr>Presentazione standard di PowerPoint</vt:lpstr>
      <vt:lpstr>Questioni  aperte sul piano organizzativo </vt:lpstr>
      <vt:lpstr>Esercitazione di gruppo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modelli organizzativi dei CTS e le attività chiave</dc:title>
  <dc:creator>Arduino Salatin</dc:creator>
  <cp:lastModifiedBy>arduino</cp:lastModifiedBy>
  <cp:revision>19</cp:revision>
  <cp:lastPrinted>2013-10-09T10:50:31Z</cp:lastPrinted>
  <dcterms:created xsi:type="dcterms:W3CDTF">2013-10-09T09:01:55Z</dcterms:created>
  <dcterms:modified xsi:type="dcterms:W3CDTF">2013-10-09T12:21:59Z</dcterms:modified>
</cp:coreProperties>
</file>