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57" r:id="rId3"/>
    <p:sldId id="318" r:id="rId4"/>
    <p:sldId id="268" r:id="rId5"/>
    <p:sldId id="269" r:id="rId6"/>
    <p:sldId id="300" r:id="rId7"/>
    <p:sldId id="259" r:id="rId8"/>
    <p:sldId id="270" r:id="rId9"/>
    <p:sldId id="260" r:id="rId10"/>
    <p:sldId id="261" r:id="rId11"/>
    <p:sldId id="263" r:id="rId12"/>
    <p:sldId id="309" r:id="rId13"/>
    <p:sldId id="303" r:id="rId14"/>
    <p:sldId id="305" r:id="rId15"/>
    <p:sldId id="307" r:id="rId16"/>
    <p:sldId id="287" r:id="rId17"/>
    <p:sldId id="288" r:id="rId18"/>
    <p:sldId id="301" r:id="rId19"/>
    <p:sldId id="310" r:id="rId20"/>
    <p:sldId id="291" r:id="rId21"/>
    <p:sldId id="292" r:id="rId22"/>
    <p:sldId id="293" r:id="rId23"/>
    <p:sldId id="290" r:id="rId24"/>
    <p:sldId id="315" r:id="rId25"/>
    <p:sldId id="277" r:id="rId26"/>
    <p:sldId id="319" r:id="rId27"/>
    <p:sldId id="311" r:id="rId28"/>
    <p:sldId id="312" r:id="rId29"/>
    <p:sldId id="314" r:id="rId30"/>
    <p:sldId id="316" r:id="rId31"/>
    <p:sldId id="320" r:id="rId32"/>
    <p:sldId id="313"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786"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OTTOBRE\DELIVERY%20UNIT\Riepilogo%20materiali%20delivery%2017_10_201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000" b="1" i="0" u="none" strike="noStrike" baseline="0">
                <a:solidFill>
                  <a:srgbClr val="000000"/>
                </a:solidFill>
                <a:latin typeface="Arial"/>
                <a:ea typeface="Arial"/>
                <a:cs typeface="Arial"/>
              </a:defRPr>
            </a:pPr>
            <a:r>
              <a:rPr lang="it-IT" sz="2000" dirty="0"/>
              <a:t>N.   </a:t>
            </a:r>
            <a:r>
              <a:rPr lang="it-IT" sz="2000" dirty="0" smtClean="0"/>
              <a:t>1.611 </a:t>
            </a:r>
            <a:r>
              <a:rPr lang="it-IT" sz="2000" dirty="0"/>
              <a:t>documenti </a:t>
            </a:r>
          </a:p>
        </c:rich>
      </c:tx>
      <c:layout>
        <c:manualLayout>
          <c:xMode val="edge"/>
          <c:yMode val="edge"/>
          <c:x val="0.36525311355829176"/>
          <c:y val="3.3613610798650252E-2"/>
        </c:manualLayout>
      </c:layout>
      <c:overlay val="0"/>
      <c:spPr>
        <a:noFill/>
        <a:ln w="25400">
          <a:noFill/>
        </a:ln>
      </c:spPr>
    </c:title>
    <c:autoTitleDeleted val="0"/>
    <c:plotArea>
      <c:layout>
        <c:manualLayout>
          <c:layoutTarget val="inner"/>
          <c:xMode val="edge"/>
          <c:yMode val="edge"/>
          <c:x val="0.26649067016152583"/>
          <c:y val="0.14828713822107528"/>
          <c:w val="0.69195098740974303"/>
          <c:h val="0.73949782119283192"/>
        </c:manualLayout>
      </c:layout>
      <c:barChart>
        <c:barDir val="bar"/>
        <c:grouping val="clustered"/>
        <c:varyColors val="0"/>
        <c:ser>
          <c:idx val="0"/>
          <c:order val="0"/>
          <c:spPr>
            <a:solidFill>
              <a:srgbClr val="F79646">
                <a:lumMod val="60000"/>
                <a:lumOff val="40000"/>
              </a:srgbClr>
            </a:solidFill>
            <a:effectLst>
              <a:outerShdw blurRad="50800" dist="38100" dir="2700000" algn="tl" rotWithShape="0">
                <a:prstClr val="black">
                  <a:alpha val="40000"/>
                </a:prstClr>
              </a:outerShdw>
            </a:effectLst>
          </c:spPr>
          <c:invertIfNegative val="0"/>
          <c:dPt>
            <c:idx val="2"/>
            <c:invertIfNegative val="0"/>
            <c:bubble3D val="0"/>
            <c:spPr>
              <a:solidFill>
                <a:schemeClr val="accent6">
                  <a:lumMod val="75000"/>
                </a:schemeClr>
              </a:solidFill>
              <a:effectLst>
                <a:outerShdw blurRad="50800" dist="38100" dir="2700000" algn="tl" rotWithShape="0">
                  <a:prstClr val="black">
                    <a:alpha val="40000"/>
                  </a:prstClr>
                </a:outerShdw>
              </a:effectLst>
            </c:spPr>
          </c:dPt>
          <c:dPt>
            <c:idx val="3"/>
            <c:invertIfNegative val="0"/>
            <c:bubble3D val="0"/>
            <c:spPr>
              <a:solidFill>
                <a:schemeClr val="accent6">
                  <a:lumMod val="40000"/>
                  <a:lumOff val="60000"/>
                </a:schemeClr>
              </a:solidFill>
              <a:ln>
                <a:solidFill>
                  <a:schemeClr val="accent1"/>
                </a:solidFill>
              </a:ln>
              <a:effectLst>
                <a:outerShdw blurRad="50800" dist="38100" dir="2700000" algn="tl" rotWithShape="0">
                  <a:prstClr val="black">
                    <a:alpha val="40000"/>
                  </a:prstClr>
                </a:outerShdw>
              </a:effectLst>
            </c:spPr>
          </c:dPt>
          <c:dPt>
            <c:idx val="5"/>
            <c:invertIfNegative val="0"/>
            <c:bubble3D val="0"/>
            <c:spPr>
              <a:solidFill>
                <a:schemeClr val="accent3"/>
              </a:solidFill>
              <a:effectLst>
                <a:outerShdw blurRad="50800" dist="38100" dir="2700000" algn="tl" rotWithShape="0">
                  <a:prstClr val="black">
                    <a:alpha val="40000"/>
                  </a:prstClr>
                </a:outerShdw>
              </a:effectLst>
            </c:spPr>
          </c:dPt>
          <c:dLbls>
            <c:dLbl>
              <c:idx val="0"/>
              <c:layout>
                <c:manualLayout>
                  <c:x val="-4.0160642570281095E-3"/>
                  <c:y val="0"/>
                </c:manualLayout>
              </c:layout>
              <c:dLblPos val="outEnd"/>
              <c:showLegendKey val="0"/>
              <c:showVal val="1"/>
              <c:showCatName val="0"/>
              <c:showSerName val="0"/>
              <c:showPercent val="0"/>
              <c:showBubbleSize val="0"/>
            </c:dLbl>
            <c:dLbl>
              <c:idx val="3"/>
              <c:tx>
                <c:rich>
                  <a:bodyPr/>
                  <a:lstStyle/>
                  <a:p>
                    <a:r>
                      <a:rPr lang="en-US" smtClean="0"/>
                      <a:t>218</a:t>
                    </a:r>
                    <a:endParaRPr lang="en-US"/>
                  </a:p>
                </c:rich>
              </c:tx>
              <c:showLegendKey val="0"/>
              <c:showVal val="1"/>
              <c:showCatName val="0"/>
              <c:showSerName val="0"/>
              <c:showPercent val="0"/>
              <c:showBubbleSize val="0"/>
            </c:dLbl>
            <c:spPr>
              <a:noFill/>
              <a:ln w="25400">
                <a:noFill/>
              </a:ln>
            </c:spPr>
            <c:txPr>
              <a:bodyPr/>
              <a:lstStyle/>
              <a:p>
                <a:pPr>
                  <a:defRPr sz="1600" b="1" i="0" u="none" strike="noStrike" baseline="0">
                    <a:solidFill>
                      <a:srgbClr val="000000"/>
                    </a:solidFill>
                    <a:latin typeface="Arial"/>
                    <a:ea typeface="Arial"/>
                    <a:cs typeface="Arial"/>
                  </a:defRPr>
                </a:pPr>
                <a:endParaRPr lang="it-IT"/>
              </a:p>
            </c:txPr>
            <c:showLegendKey val="0"/>
            <c:showVal val="1"/>
            <c:showCatName val="0"/>
            <c:showSerName val="0"/>
            <c:showPercent val="0"/>
            <c:showBubbleSize val="0"/>
            <c:showLeaderLines val="0"/>
          </c:dLbls>
          <c:cat>
            <c:strRef>
              <c:f>Aree!$A$3:$A$8</c:f>
              <c:strCache>
                <c:ptCount val="6"/>
                <c:pt idx="0">
                  <c:v>Didattica per competenze</c:v>
                </c:pt>
                <c:pt idx="1">
                  <c:v>Didattica laboratoriale</c:v>
                </c:pt>
                <c:pt idx="2">
                  <c:v>CTS e Dipartimenti</c:v>
                </c:pt>
                <c:pt idx="3">
                  <c:v>Orientamento</c:v>
                </c:pt>
                <c:pt idx="4">
                  <c:v>Scienze integrate</c:v>
                </c:pt>
                <c:pt idx="5">
                  <c:v>Modelli organizzativi Delivery Unit Regionali</c:v>
                </c:pt>
              </c:strCache>
            </c:strRef>
          </c:cat>
          <c:val>
            <c:numRef>
              <c:f>Aree!$B$3:$B$8</c:f>
              <c:numCache>
                <c:formatCode>General</c:formatCode>
                <c:ptCount val="6"/>
                <c:pt idx="0">
                  <c:v>681</c:v>
                </c:pt>
                <c:pt idx="1">
                  <c:v>368</c:v>
                </c:pt>
                <c:pt idx="2">
                  <c:v>238</c:v>
                </c:pt>
                <c:pt idx="3">
                  <c:v>202</c:v>
                </c:pt>
                <c:pt idx="4">
                  <c:v>70</c:v>
                </c:pt>
                <c:pt idx="5">
                  <c:v>36</c:v>
                </c:pt>
              </c:numCache>
            </c:numRef>
          </c:val>
        </c:ser>
        <c:dLbls>
          <c:showLegendKey val="0"/>
          <c:showVal val="1"/>
          <c:showCatName val="0"/>
          <c:showSerName val="0"/>
          <c:showPercent val="0"/>
          <c:showBubbleSize val="0"/>
        </c:dLbls>
        <c:gapWidth val="100"/>
        <c:axId val="26365952"/>
        <c:axId val="26374144"/>
      </c:barChart>
      <c:catAx>
        <c:axId val="26365952"/>
        <c:scaling>
          <c:orientation val="minMax"/>
        </c:scaling>
        <c:delete val="0"/>
        <c:axPos val="l"/>
        <c:numFmt formatCode="General" sourceLinked="1"/>
        <c:majorTickMark val="out"/>
        <c:minorTickMark val="none"/>
        <c:tickLblPos val="nextTo"/>
        <c:spPr>
          <a:ln w="3175">
            <a:solidFill>
              <a:schemeClr val="tx1">
                <a:lumMod val="50000"/>
                <a:lumOff val="50000"/>
              </a:schemeClr>
            </a:solidFill>
            <a:prstDash val="solid"/>
          </a:ln>
        </c:spPr>
        <c:txPr>
          <a:bodyPr rot="0" vert="horz"/>
          <a:lstStyle/>
          <a:p>
            <a:pPr>
              <a:defRPr sz="1600" b="1" i="0" u="none" strike="noStrike" baseline="0">
                <a:solidFill>
                  <a:srgbClr val="000000"/>
                </a:solidFill>
                <a:latin typeface="Arial"/>
                <a:ea typeface="Arial"/>
                <a:cs typeface="Arial"/>
              </a:defRPr>
            </a:pPr>
            <a:endParaRPr lang="it-IT"/>
          </a:p>
        </c:txPr>
        <c:crossAx val="26374144"/>
        <c:crosses val="autoZero"/>
        <c:auto val="1"/>
        <c:lblAlgn val="ctr"/>
        <c:lblOffset val="100"/>
        <c:tickLblSkip val="1"/>
        <c:tickMarkSkip val="1"/>
        <c:noMultiLvlLbl val="0"/>
      </c:catAx>
      <c:valAx>
        <c:axId val="26374144"/>
        <c:scaling>
          <c:orientation val="minMax"/>
          <c:max val="700"/>
        </c:scaling>
        <c:delete val="0"/>
        <c:axPos val="b"/>
        <c:majorGridlines>
          <c:spPr>
            <a:ln w="3175">
              <a:solidFill>
                <a:schemeClr val="tx1">
                  <a:lumMod val="50000"/>
                  <a:lumOff val="50000"/>
                </a:schemeClr>
              </a:solidFill>
              <a:prstDash val="solid"/>
            </a:ln>
          </c:spPr>
        </c:majorGridlines>
        <c:numFmt formatCode="#,##0" sourceLinked="0"/>
        <c:majorTickMark val="out"/>
        <c:minorTickMark val="none"/>
        <c:tickLblPos val="nextTo"/>
        <c:spPr>
          <a:ln w="3175">
            <a:solidFill>
              <a:schemeClr val="tx1">
                <a:lumMod val="50000"/>
                <a:lumOff val="50000"/>
              </a:schemeClr>
            </a:solidFill>
            <a:prstDash val="solid"/>
          </a:ln>
        </c:spPr>
        <c:txPr>
          <a:bodyPr rot="0" vert="horz"/>
          <a:lstStyle/>
          <a:p>
            <a:pPr>
              <a:defRPr sz="700" b="0" i="0" u="none" strike="noStrike" baseline="0">
                <a:solidFill>
                  <a:srgbClr val="000000"/>
                </a:solidFill>
                <a:latin typeface="Arial"/>
                <a:ea typeface="Arial"/>
                <a:cs typeface="Arial"/>
              </a:defRPr>
            </a:pPr>
            <a:endParaRPr lang="it-IT"/>
          </a:p>
        </c:txPr>
        <c:crossAx val="26365952"/>
        <c:crosses val="autoZero"/>
        <c:crossBetween val="between"/>
        <c:majorUnit val="50"/>
        <c:minorUnit val="8"/>
      </c:valAx>
    </c:plotArea>
    <c:plotVisOnly val="1"/>
    <c:dispBlanksAs val="gap"/>
    <c:showDLblsOverMax val="0"/>
  </c:chart>
  <c:spPr>
    <a:solidFill>
      <a:srgbClr val="FFFFFF"/>
    </a:solidFill>
    <a:ln w="3175">
      <a:noFill/>
      <a:prstDash val="solid"/>
    </a:ln>
  </c:spPr>
  <c:txPr>
    <a:bodyPr/>
    <a:lstStyle/>
    <a:p>
      <a:pPr>
        <a:defRPr sz="1200" b="0" i="0" u="none" strike="noStrike" baseline="0">
          <a:solidFill>
            <a:srgbClr val="000000"/>
          </a:solidFill>
          <a:latin typeface="Arial"/>
          <a:ea typeface="Arial"/>
          <a:cs typeface="Arial"/>
        </a:defRPr>
      </a:pPr>
      <a:endParaRPr lang="it-IT"/>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drawings/drawing1.xml><?xml version="1.0" encoding="utf-8"?>
<c:userShapes xmlns:c="http://schemas.openxmlformats.org/drawingml/2006/chart">
  <cdr:relSizeAnchor xmlns:cdr="http://schemas.openxmlformats.org/drawingml/2006/chartDrawing">
    <cdr:from>
      <cdr:x>0.00885</cdr:x>
      <cdr:y>0.49181</cdr:y>
    </cdr:from>
    <cdr:to>
      <cdr:x>0.88914</cdr:x>
      <cdr:y>0.65576</cdr:y>
    </cdr:to>
    <cdr:sp macro="" textlink="">
      <cdr:nvSpPr>
        <cdr:cNvPr id="2" name="Rettangolo arrotondato 1"/>
        <cdr:cNvSpPr/>
      </cdr:nvSpPr>
      <cdr:spPr bwMode="auto">
        <a:xfrm xmlns:a="http://schemas.openxmlformats.org/drawingml/2006/main">
          <a:off x="72008" y="2376264"/>
          <a:ext cx="7162800" cy="792162"/>
        </a:xfrm>
        <a:prstGeom xmlns:a="http://schemas.openxmlformats.org/drawingml/2006/main" prst="roundRect">
          <a:avLst/>
        </a:prstGeom>
        <a:noFill xmlns:a="http://schemas.openxmlformats.org/drawingml/2006/main"/>
        <a:ln xmlns:a="http://schemas.openxmlformats.org/drawingml/2006/main" w="38100" cap="flat" cmpd="sng" algn="ctr">
          <a:solidFill>
            <a:srgbClr val="F79646">
              <a:lumMod val="75000"/>
            </a:srgbClr>
          </a:solidFill>
          <a:prstDash val="solid"/>
          <a:round/>
          <a:headEnd type="none" w="med" len="med"/>
          <a:tailEnd type="none" w="med" len="med"/>
        </a:ln>
        <a:effectLst xmlns:a="http://schemas.openxmlformats.org/drawingml/2006/main"/>
      </cdr:spPr>
      <cdr:txBody>
        <a:bodyPr xmlns:a="http://schemas.openxmlformats.org/drawingml/2006/main"/>
        <a:lstStyle xmlns:a="http://schemas.openxmlformats.org/drawingml/2006/main">
          <a:defPPr>
            <a:defRPr lang="it-IT"/>
          </a:defPPr>
          <a:lvl1pPr algn="l" rtl="0" fontAlgn="base">
            <a:spcBef>
              <a:spcPct val="0"/>
            </a:spcBef>
            <a:spcAft>
              <a:spcPct val="0"/>
            </a:spcAft>
            <a:defRPr kern="1200">
              <a:solidFill>
                <a:sysClr val="window" lastClr="FFFFFF"/>
              </a:solidFill>
              <a:latin typeface="Arial" charset="0"/>
              <a:cs typeface="Arial" charset="0"/>
            </a:defRPr>
          </a:lvl1pPr>
          <a:lvl2pPr marL="457200" algn="l" rtl="0" fontAlgn="base">
            <a:spcBef>
              <a:spcPct val="0"/>
            </a:spcBef>
            <a:spcAft>
              <a:spcPct val="0"/>
            </a:spcAft>
            <a:defRPr kern="1200">
              <a:solidFill>
                <a:sysClr val="window" lastClr="FFFFFF"/>
              </a:solidFill>
              <a:latin typeface="Arial" charset="0"/>
              <a:cs typeface="Arial" charset="0"/>
            </a:defRPr>
          </a:lvl2pPr>
          <a:lvl3pPr marL="914400" algn="l" rtl="0" fontAlgn="base">
            <a:spcBef>
              <a:spcPct val="0"/>
            </a:spcBef>
            <a:spcAft>
              <a:spcPct val="0"/>
            </a:spcAft>
            <a:defRPr kern="1200">
              <a:solidFill>
                <a:sysClr val="window" lastClr="FFFFFF"/>
              </a:solidFill>
              <a:latin typeface="Arial" charset="0"/>
              <a:cs typeface="Arial" charset="0"/>
            </a:defRPr>
          </a:lvl3pPr>
          <a:lvl4pPr marL="1371600" algn="l" rtl="0" fontAlgn="base">
            <a:spcBef>
              <a:spcPct val="0"/>
            </a:spcBef>
            <a:spcAft>
              <a:spcPct val="0"/>
            </a:spcAft>
            <a:defRPr kern="1200">
              <a:solidFill>
                <a:sysClr val="window" lastClr="FFFFFF"/>
              </a:solidFill>
              <a:latin typeface="Arial" charset="0"/>
              <a:cs typeface="Arial" charset="0"/>
            </a:defRPr>
          </a:lvl4pPr>
          <a:lvl5pPr marL="1828800" algn="l" rtl="0" fontAlgn="base">
            <a:spcBef>
              <a:spcPct val="0"/>
            </a:spcBef>
            <a:spcAft>
              <a:spcPct val="0"/>
            </a:spcAft>
            <a:defRPr kern="1200">
              <a:solidFill>
                <a:sysClr val="window" lastClr="FFFFFF"/>
              </a:solidFill>
              <a:latin typeface="Arial" charset="0"/>
              <a:cs typeface="Arial" charset="0"/>
            </a:defRPr>
          </a:lvl5pPr>
          <a:lvl6pPr marL="2286000" algn="l" defTabSz="914400" rtl="0" eaLnBrk="1" latinLnBrk="0" hangingPunct="1">
            <a:defRPr kern="1200">
              <a:solidFill>
                <a:sysClr val="window" lastClr="FFFFFF"/>
              </a:solidFill>
              <a:latin typeface="Arial" charset="0"/>
              <a:cs typeface="Arial" charset="0"/>
            </a:defRPr>
          </a:lvl6pPr>
          <a:lvl7pPr marL="2743200" algn="l" defTabSz="914400" rtl="0" eaLnBrk="1" latinLnBrk="0" hangingPunct="1">
            <a:defRPr kern="1200">
              <a:solidFill>
                <a:sysClr val="window" lastClr="FFFFFF"/>
              </a:solidFill>
              <a:latin typeface="Arial" charset="0"/>
              <a:cs typeface="Arial" charset="0"/>
            </a:defRPr>
          </a:lvl7pPr>
          <a:lvl8pPr marL="3200400" algn="l" defTabSz="914400" rtl="0" eaLnBrk="1" latinLnBrk="0" hangingPunct="1">
            <a:defRPr kern="1200">
              <a:solidFill>
                <a:sysClr val="window" lastClr="FFFFFF"/>
              </a:solidFill>
              <a:latin typeface="Arial" charset="0"/>
              <a:cs typeface="Arial" charset="0"/>
            </a:defRPr>
          </a:lvl8pPr>
          <a:lvl9pPr marL="3657600" algn="l" defTabSz="914400" rtl="0" eaLnBrk="1" latinLnBrk="0" hangingPunct="1">
            <a:defRPr kern="1200">
              <a:solidFill>
                <a:sysClr val="window" lastClr="FFFFFF"/>
              </a:solidFill>
              <a:latin typeface="Arial" charset="0"/>
              <a:cs typeface="Arial" charset="0"/>
            </a:defRPr>
          </a:lvl9pPr>
        </a:lstStyle>
        <a:p xmlns:a="http://schemas.openxmlformats.org/drawingml/2006/main">
          <a:pPr>
            <a:defRPr/>
          </a:pPr>
          <a:endParaRPr lang="it-IT">
            <a:latin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080295-D4E7-46EB-9813-8D97DE96F29F}" type="datetimeFigureOut">
              <a:rPr lang="it-IT" smtClean="0"/>
              <a:t>10/04/2013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5D4C52-6932-4FCD-AD3E-889C412FD451}" type="slidenum">
              <a:rPr lang="it-IT" smtClean="0"/>
              <a:t>‹N›</a:t>
            </a:fld>
            <a:endParaRPr lang="it-IT"/>
          </a:p>
        </p:txBody>
      </p:sp>
    </p:spTree>
    <p:extLst>
      <p:ext uri="{BB962C8B-B14F-4D97-AF65-F5344CB8AC3E}">
        <p14:creationId xmlns:p14="http://schemas.microsoft.com/office/powerpoint/2010/main" val="31318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B5546-86E4-44A7-B1CD-53474508F0A3}" type="datetimeFigureOut">
              <a:rPr lang="it-IT" smtClean="0"/>
              <a:t>10/04/2013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6CFE3-3966-47A4-9DB9-994A5080704B}" type="slidenum">
              <a:rPr lang="it-IT" smtClean="0"/>
              <a:t>‹N›</a:t>
            </a:fld>
            <a:endParaRPr lang="it-IT"/>
          </a:p>
        </p:txBody>
      </p:sp>
    </p:spTree>
    <p:extLst>
      <p:ext uri="{BB962C8B-B14F-4D97-AF65-F5344CB8AC3E}">
        <p14:creationId xmlns:p14="http://schemas.microsoft.com/office/powerpoint/2010/main" val="34188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Triangolo rettango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o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grpSp>
        <p:nvGrpSpPr>
          <p:cNvPr id="2" name="Gruppo 1"/>
          <p:cNvGrpSpPr/>
          <p:nvPr/>
        </p:nvGrpSpPr>
        <p:grpSpPr>
          <a:xfrm>
            <a:off x="-3765" y="4953000"/>
            <a:ext cx="9147765" cy="1912088"/>
            <a:chOff x="-3765" y="4832896"/>
            <a:chExt cx="9147765" cy="2032192"/>
          </a:xfrm>
        </p:grpSpPr>
        <p:sp>
          <p:nvSpPr>
            <p:cNvPr id="7" name="Figura a mano libera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igura a mano libera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igura a mano libera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ttore 1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egnaposto data 29"/>
          <p:cNvSpPr>
            <a:spLocks noGrp="1"/>
          </p:cNvSpPr>
          <p:nvPr>
            <p:ph type="dt" sz="half" idx="10"/>
          </p:nvPr>
        </p:nvSpPr>
        <p:spPr/>
        <p:txBody>
          <a:bodyPr/>
          <a:lstStyle>
            <a:lvl1pPr>
              <a:defRPr>
                <a:solidFill>
                  <a:srgbClr val="FFFFFF"/>
                </a:solidFill>
              </a:defRPr>
            </a:lvl1pPr>
            <a:extLst/>
          </a:lstStyle>
          <a:p>
            <a:fld id="{F1C5E584-47DB-4286-B1BE-149351A5AEB9}" type="datetime1">
              <a:rPr lang="it-IT" smtClean="0"/>
              <a:t>10/04/2013</a:t>
            </a:fld>
            <a:endParaRPr lang="it-IT"/>
          </a:p>
        </p:txBody>
      </p:sp>
      <p:sp>
        <p:nvSpPr>
          <p:cNvPr id="19" name="Segnaposto piè di pagina 18"/>
          <p:cNvSpPr>
            <a:spLocks noGrp="1"/>
          </p:cNvSpPr>
          <p:nvPr>
            <p:ph type="ftr" sz="quarter" idx="11"/>
          </p:nvPr>
        </p:nvSpPr>
        <p:spPr/>
        <p:txBody>
          <a:bodyPr/>
          <a:lstStyle>
            <a:lvl1pPr>
              <a:defRPr>
                <a:solidFill>
                  <a:schemeClr val="accent1">
                    <a:tint val="20000"/>
                  </a:schemeClr>
                </a:solidFill>
              </a:defRPr>
            </a:lvl1pPr>
            <a:extLst/>
          </a:lstStyle>
          <a:p>
            <a:endParaRPr lang="it-IT"/>
          </a:p>
        </p:txBody>
      </p:sp>
      <p:sp>
        <p:nvSpPr>
          <p:cNvPr id="27" name="Segnaposto numero diapositiva 26"/>
          <p:cNvSpPr>
            <a:spLocks noGrp="1"/>
          </p:cNvSpPr>
          <p:nvPr>
            <p:ph type="sldNum" sz="quarter" idx="12"/>
          </p:nvPr>
        </p:nvSpPr>
        <p:spPr/>
        <p:txBody>
          <a:bodyPr/>
          <a:lstStyle>
            <a:lvl1pPr>
              <a:defRPr>
                <a:solidFill>
                  <a:srgbClr val="FFFFFF"/>
                </a:solidFill>
              </a:defRPr>
            </a:lvl1pPr>
            <a:extLst/>
          </a:lstStyle>
          <a:p>
            <a:fld id="{1F4508B6-748E-4298-863B-4449004691E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1481329"/>
            <a:ext cx="8229600" cy="4386071"/>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D571653-57C7-4C04-B73F-0818A04FB50E}" type="datetime1">
              <a:rPr lang="it-IT" smtClean="0"/>
              <a:t>10/04/2013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F4508B6-748E-4298-863B-4449004691E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44013" y="274640"/>
            <a:ext cx="1777470" cy="5592761"/>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41"/>
            <a:ext cx="6324600" cy="5592760"/>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F7138FC-E473-41F1-87D2-4CA2C91A1126}" type="datetime1">
              <a:rPr lang="it-IT" smtClean="0"/>
              <a:t>10/04/2013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F4508B6-748E-4298-863B-4449004691E5}" type="slidenum">
              <a:rPr lang="it-IT" smtClean="0"/>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9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9" name="Segnaposto contenuto 8"/>
          <p:cNvSpPr>
            <a:spLocks noGrp="1"/>
          </p:cNvSpPr>
          <p:nvPr>
            <p:ph sz="quarter" idx="13"/>
          </p:nvPr>
        </p:nvSpPr>
        <p:spPr>
          <a:xfrm>
            <a:off x="2484438" y="2636838"/>
            <a:ext cx="914400" cy="914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1" name="Segnaposto contenuto 10"/>
          <p:cNvSpPr>
            <a:spLocks noGrp="1"/>
          </p:cNvSpPr>
          <p:nvPr>
            <p:ph sz="quarter" idx="17"/>
          </p:nvPr>
        </p:nvSpPr>
        <p:spPr>
          <a:xfrm>
            <a:off x="1476375" y="188913"/>
            <a:ext cx="914400" cy="914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6" name="Segnaposto data 3"/>
          <p:cNvSpPr>
            <a:spLocks noGrp="1"/>
          </p:cNvSpPr>
          <p:nvPr>
            <p:ph type="dt" sz="half" idx="18"/>
          </p:nvPr>
        </p:nvSpPr>
        <p:spPr/>
        <p:txBody>
          <a:bodyPr/>
          <a:lstStyle>
            <a:lvl1pPr>
              <a:defRPr/>
            </a:lvl1pPr>
          </a:lstStyle>
          <a:p>
            <a:pPr>
              <a:defRPr/>
            </a:pPr>
            <a:fld id="{288161C0-BCF4-46C0-8A60-AD081C031C7C}" type="datetime1">
              <a:rPr lang="it-IT" smtClean="0"/>
              <a:t>10/04/2013</a:t>
            </a:fld>
            <a:endParaRPr lang="it-IT"/>
          </a:p>
        </p:txBody>
      </p:sp>
      <p:sp>
        <p:nvSpPr>
          <p:cNvPr id="7" name="Segnaposto piè di pagina 4"/>
          <p:cNvSpPr>
            <a:spLocks noGrp="1"/>
          </p:cNvSpPr>
          <p:nvPr>
            <p:ph type="ftr" sz="quarter" idx="19"/>
          </p:nvPr>
        </p:nvSpPr>
        <p:spPr/>
        <p:txBody>
          <a:bodyPr/>
          <a:lstStyle>
            <a:lvl1pPr>
              <a:defRPr/>
            </a:lvl1pPr>
          </a:lstStyle>
          <a:p>
            <a:pPr>
              <a:defRPr/>
            </a:pPr>
            <a:endParaRPr lang="it-IT"/>
          </a:p>
        </p:txBody>
      </p:sp>
      <p:sp>
        <p:nvSpPr>
          <p:cNvPr id="8" name="Segnaposto numero diapositiva 5"/>
          <p:cNvSpPr>
            <a:spLocks noGrp="1"/>
          </p:cNvSpPr>
          <p:nvPr>
            <p:ph type="sldNum" sz="quarter" idx="20"/>
          </p:nvPr>
        </p:nvSpPr>
        <p:spPr/>
        <p:txBody>
          <a:bodyPr/>
          <a:lstStyle>
            <a:lvl1pPr>
              <a:defRPr/>
            </a:lvl1pPr>
          </a:lstStyle>
          <a:p>
            <a:pPr>
              <a:defRPr/>
            </a:pPr>
            <a:fld id="{40E9A5D4-B824-4F22-8CB9-128904D28D71}" type="slidenum">
              <a:rPr lang="it-IT"/>
              <a:pPr>
                <a:defRPr/>
              </a:pPr>
              <a:t>‹N›</a:t>
            </a:fld>
            <a:endParaRPr lang="it-IT"/>
          </a:p>
        </p:txBody>
      </p:sp>
    </p:spTree>
    <p:extLst>
      <p:ext uri="{BB962C8B-B14F-4D97-AF65-F5344CB8AC3E}">
        <p14:creationId xmlns:p14="http://schemas.microsoft.com/office/powerpoint/2010/main" val="249061030"/>
      </p:ext>
    </p:extLst>
  </p:cSld>
  <p:clrMapOvr>
    <a:masterClrMapping/>
  </p:clrMapOvr>
  <p:transition spd="med" advClick="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51255C4A-523A-41BE-B7C4-A8C6FA945A8E}" type="datetime1">
              <a:rPr lang="it-IT" smtClean="0"/>
              <a:t>10/04/2013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F4508B6-748E-4298-863B-4449004691E5}" type="slidenum">
              <a:rPr lang="it-IT" smtClean="0"/>
              <a:t>‹N›</a:t>
            </a:fld>
            <a:endParaRPr lang="it-IT"/>
          </a:p>
        </p:txBody>
      </p:sp>
      <p:sp>
        <p:nvSpPr>
          <p:cNvPr id="7" name="Titolo 6"/>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01FBC1BD-E6D0-493B-BE59-8FF66583F142}" type="datetime1">
              <a:rPr lang="it-IT" smtClean="0"/>
              <a:t>10/04/2013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1F4508B6-748E-4298-863B-4449004691E5}" type="slidenum">
              <a:rPr lang="it-IT" smtClean="0"/>
              <a:t>‹N›</a:t>
            </a:fld>
            <a:endParaRPr lang="it-IT"/>
          </a:p>
        </p:txBody>
      </p:sp>
      <p:sp>
        <p:nvSpPr>
          <p:cNvPr id="7" name="Gallone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Gallone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F2F01527-5529-4FD7-9E98-DE45F42A7584}" type="datetime1">
              <a:rPr lang="it-IT" smtClean="0"/>
              <a:t>10/04/2013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F4508B6-748E-4298-863B-4449004691E5}" type="slidenum">
              <a:rPr lang="it-IT" smtClean="0"/>
              <a:t>‹N›</a:t>
            </a:fld>
            <a:endParaRPr lang="it-IT"/>
          </a:p>
        </p:txBody>
      </p:sp>
      <p:sp>
        <p:nvSpPr>
          <p:cNvPr id="8" name="Titolo 7"/>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E74E4312-130F-4EA2-8FD3-5F1AFEC78C23}" type="datetime1">
              <a:rPr lang="it-IT" smtClean="0"/>
              <a:t>10/04/2013</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1F4508B6-748E-4298-863B-4449004691E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extLst/>
          </a:lstStyle>
          <a:p>
            <a:fld id="{1530FDCD-9003-4DAD-8133-348C1628B189}" type="datetime1">
              <a:rPr lang="it-IT" smtClean="0"/>
              <a:t>10/04/2013</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1F4508B6-748E-4298-863B-4449004691E5}" type="slidenum">
              <a:rPr lang="it-IT" smtClean="0"/>
              <a:t>‹N›</a:t>
            </a:fld>
            <a:endParaRPr lang="it-IT"/>
          </a:p>
        </p:txBody>
      </p:sp>
      <p:sp>
        <p:nvSpPr>
          <p:cNvPr id="6" name="Titolo 5"/>
          <p:cNvSpPr>
            <a:spLocks noGrp="1"/>
          </p:cNvSpPr>
          <p:nvPr>
            <p:ph type="title"/>
          </p:nvPr>
        </p:nvSpPr>
        <p:spPr/>
        <p:txBody>
          <a:bodyPr rtlCol="0"/>
          <a:lstStyle>
            <a:extLst/>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C41AC9FD-88B9-4B47-9FC7-9807954009BC}" type="datetime1">
              <a:rPr lang="it-IT" smtClean="0"/>
              <a:t>10/04/2013</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1F4508B6-748E-4298-863B-4449004691E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727032" y="6407944"/>
            <a:ext cx="1920240" cy="365760"/>
          </a:xfrm>
        </p:spPr>
        <p:txBody>
          <a:bodyPr/>
          <a:lstStyle>
            <a:extLst/>
          </a:lstStyle>
          <a:p>
            <a:fld id="{969647B8-CEBE-4F94-A68A-072B0566818C}" type="datetime1">
              <a:rPr lang="it-IT" smtClean="0"/>
              <a:t>10/04/2013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1F4508B6-748E-4298-863B-4449004691E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
        <p:nvSpPr>
          <p:cNvPr id="3" name="Segnaposto immagin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it-IT" smtClean="0"/>
              <a:t>Fare clic sull'icona per inserire un'immagine</a:t>
            </a:r>
            <a:endParaRPr kumimoji="0" lang="en-US" dirty="0"/>
          </a:p>
        </p:txBody>
      </p:sp>
      <p:sp>
        <p:nvSpPr>
          <p:cNvPr id="5" name="Segnaposto data 4"/>
          <p:cNvSpPr>
            <a:spLocks noGrp="1"/>
          </p:cNvSpPr>
          <p:nvPr>
            <p:ph type="dt" sz="half" idx="10"/>
          </p:nvPr>
        </p:nvSpPr>
        <p:spPr/>
        <p:txBody>
          <a:bodyPr/>
          <a:lstStyle>
            <a:lvl1pPr>
              <a:defRPr>
                <a:solidFill>
                  <a:schemeClr val="tx1"/>
                </a:solidFill>
              </a:defRPr>
            </a:lvl1pPr>
            <a:extLst/>
          </a:lstStyle>
          <a:p>
            <a:fld id="{A41F7E0E-937C-4D44-A127-590BFD094F71}" type="datetime1">
              <a:rPr lang="it-IT" smtClean="0"/>
              <a:t>10/04/2013</a:t>
            </a:fld>
            <a:endParaRPr lang="it-IT"/>
          </a:p>
        </p:txBody>
      </p:sp>
      <p:sp>
        <p:nvSpPr>
          <p:cNvPr id="6" name="Segnaposto piè di pagin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t-IT"/>
          </a:p>
        </p:txBody>
      </p:sp>
      <p:sp>
        <p:nvSpPr>
          <p:cNvPr id="7" name="Segnaposto numero diapositiva 6"/>
          <p:cNvSpPr>
            <a:spLocks noGrp="1"/>
          </p:cNvSpPr>
          <p:nvPr>
            <p:ph type="sldNum" sz="quarter" idx="12"/>
          </p:nvPr>
        </p:nvSpPr>
        <p:spPr/>
        <p:txBody>
          <a:bodyPr/>
          <a:lstStyle>
            <a:lvl1pPr>
              <a:defRPr>
                <a:solidFill>
                  <a:schemeClr val="tx1"/>
                </a:solidFill>
              </a:defRPr>
            </a:lvl1pPr>
            <a:extLst/>
          </a:lstStyle>
          <a:p>
            <a:fld id="{1F4508B6-748E-4298-863B-4449004691E5}" type="slidenum">
              <a:rPr lang="it-IT" smtClean="0"/>
              <a:t>‹N›</a:t>
            </a:fld>
            <a:endParaRPr lang="it-IT"/>
          </a:p>
        </p:txBody>
      </p:sp>
      <p:sp>
        <p:nvSpPr>
          <p:cNvPr id="2" name="Tito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it-IT" smtClean="0"/>
              <a:t>Fare clic per modificare lo stile del titolo</a:t>
            </a:r>
            <a:endParaRPr kumimoji="0" lang="en-US"/>
          </a:p>
        </p:txBody>
      </p:sp>
      <p:sp>
        <p:nvSpPr>
          <p:cNvPr id="8" name="Figura a mano libera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igura a mano libera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olo rettango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ttore 1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Gallone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Gallone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igura a mano libera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igura a mano libera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olo rettangolo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ttore 1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egnaposto tito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5599A1-9946-4CEE-85CB-671F3C6DA51A}" type="datetime1">
              <a:rPr lang="it-IT" smtClean="0"/>
              <a:t>10/04/2013</a:t>
            </a:fld>
            <a:endParaRPr lang="it-IT"/>
          </a:p>
        </p:txBody>
      </p:sp>
      <p:sp>
        <p:nvSpPr>
          <p:cNvPr id="22" name="Segnaposto piè di pagin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t-IT"/>
          </a:p>
        </p:txBody>
      </p:sp>
      <p:sp>
        <p:nvSpPr>
          <p:cNvPr id="18" name="Segnaposto numero diapositiv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4508B6-748E-4298-863B-4449004691E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5" Type="http://schemas.openxmlformats.org/officeDocument/2006/relationships/chart" Target="../charts/chart1.xml"/><Relationship Id="rId4" Type="http://schemas.openxmlformats.org/officeDocument/2006/relationships/image" Target="../media/image1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52601"/>
            <a:ext cx="7772400" cy="1532383"/>
          </a:xfrm>
        </p:spPr>
        <p:txBody>
          <a:bodyPr>
            <a:normAutofit fontScale="90000"/>
          </a:bodyPr>
          <a:lstStyle/>
          <a:p>
            <a:pPr algn="ctr"/>
            <a:r>
              <a:rPr lang="it-IT" dirty="0">
                <a:effectLst/>
              </a:rPr>
              <a:t>“Il Comitato Tecnico Scientifico”</a:t>
            </a:r>
            <a:endParaRPr lang="it-IT" dirty="0"/>
          </a:p>
        </p:txBody>
      </p:sp>
      <p:sp>
        <p:nvSpPr>
          <p:cNvPr id="3" name="Sottotitolo 2"/>
          <p:cNvSpPr>
            <a:spLocks noGrp="1"/>
          </p:cNvSpPr>
          <p:nvPr>
            <p:ph type="subTitle" idx="1"/>
          </p:nvPr>
        </p:nvSpPr>
        <p:spPr>
          <a:xfrm>
            <a:off x="683568" y="3573016"/>
            <a:ext cx="7774632" cy="1238295"/>
          </a:xfrm>
        </p:spPr>
        <p:txBody>
          <a:bodyPr>
            <a:noAutofit/>
          </a:bodyPr>
          <a:lstStyle/>
          <a:p>
            <a:pPr algn="ctr"/>
            <a:r>
              <a:rPr lang="it-IT" sz="2000" dirty="0" smtClean="0"/>
              <a:t>Seminario su “Dipartimenti </a:t>
            </a:r>
            <a:r>
              <a:rPr lang="it-IT" sz="2000" dirty="0"/>
              <a:t>e CTS”: nuovi organismi di </a:t>
            </a:r>
            <a:r>
              <a:rPr lang="it-IT" sz="2000" i="1" dirty="0" err="1"/>
              <a:t>governance</a:t>
            </a:r>
            <a:r>
              <a:rPr lang="it-IT" sz="2000" dirty="0"/>
              <a:t> della scuola</a:t>
            </a:r>
            <a:r>
              <a:rPr lang="it-IT" sz="2000" dirty="0" smtClean="0"/>
              <a:t>”.</a:t>
            </a:r>
          </a:p>
          <a:p>
            <a:pPr algn="ctr"/>
            <a:endParaRPr lang="it-IT" sz="2000" dirty="0" smtClean="0"/>
          </a:p>
          <a:p>
            <a:pPr algn="ctr"/>
            <a:r>
              <a:rPr lang="it-IT" sz="2000" dirty="0" smtClean="0"/>
              <a:t>Bologna, 10 </a:t>
            </a:r>
            <a:r>
              <a:rPr lang="it-IT" sz="2000" dirty="0"/>
              <a:t>Aprile 2013</a:t>
            </a:r>
          </a:p>
          <a:p>
            <a:pPr algn="ctr"/>
            <a:endParaRPr lang="it-IT" sz="2000" dirty="0"/>
          </a:p>
        </p:txBody>
      </p:sp>
      <p:sp>
        <p:nvSpPr>
          <p:cNvPr id="4" name="CasellaDiTesto 3"/>
          <p:cNvSpPr txBox="1"/>
          <p:nvPr/>
        </p:nvSpPr>
        <p:spPr>
          <a:xfrm>
            <a:off x="539552" y="476672"/>
            <a:ext cx="7920880" cy="1169551"/>
          </a:xfrm>
          <a:prstGeom prst="rect">
            <a:avLst/>
          </a:prstGeom>
          <a:noFill/>
        </p:spPr>
        <p:txBody>
          <a:bodyPr wrap="square" rtlCol="0">
            <a:spAutoFit/>
          </a:bodyPr>
          <a:lstStyle/>
          <a:p>
            <a:pPr algn="ctr"/>
            <a:r>
              <a:rPr lang="it-IT" sz="2000" dirty="0" smtClean="0"/>
              <a:t>Delivery Unit regionali. </a:t>
            </a:r>
          </a:p>
          <a:p>
            <a:pPr algn="ctr"/>
            <a:r>
              <a:rPr lang="it-IT" sz="1600" dirty="0" smtClean="0"/>
              <a:t>Misure di accompagnamento alle azioni innovative in tema di riordino del secondo ciclo di istruzione – Secondo biennio e quinto anno.</a:t>
            </a:r>
          </a:p>
          <a:p>
            <a:endParaRPr lang="it-IT" dirty="0"/>
          </a:p>
        </p:txBody>
      </p:sp>
      <p:sp>
        <p:nvSpPr>
          <p:cNvPr id="5" name="Segnaposto numero diapositiva 4"/>
          <p:cNvSpPr>
            <a:spLocks noGrp="1"/>
          </p:cNvSpPr>
          <p:nvPr>
            <p:ph type="sldNum" sz="quarter" idx="12"/>
          </p:nvPr>
        </p:nvSpPr>
        <p:spPr/>
        <p:txBody>
          <a:bodyPr/>
          <a:lstStyle/>
          <a:p>
            <a:fld id="{1F4508B6-748E-4298-863B-4449004691E5}" type="slidenum">
              <a:rPr lang="it-IT" smtClean="0"/>
              <a:t>1</a:t>
            </a:fld>
            <a:endParaRPr lang="it-IT"/>
          </a:p>
        </p:txBody>
      </p:sp>
    </p:spTree>
    <p:extLst>
      <p:ext uri="{BB962C8B-B14F-4D97-AF65-F5344CB8AC3E}">
        <p14:creationId xmlns:p14="http://schemas.microsoft.com/office/powerpoint/2010/main" val="2085252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224628-0F2C-43DD-8E4A-66A46A1DDADC}" type="slidenum">
              <a:rPr lang="it-IT"/>
              <a:pPr eaLnBrk="1" hangingPunct="1"/>
              <a:t>10</a:t>
            </a:fld>
            <a:endParaRPr lang="it-IT"/>
          </a:p>
        </p:txBody>
      </p:sp>
      <p:sp>
        <p:nvSpPr>
          <p:cNvPr id="3" name="CasellaDiTesto 2"/>
          <p:cNvSpPr txBox="1"/>
          <p:nvPr/>
        </p:nvSpPr>
        <p:spPr>
          <a:xfrm>
            <a:off x="684213" y="404813"/>
            <a:ext cx="7775575" cy="3416320"/>
          </a:xfrm>
          <a:prstGeom prst="rect">
            <a:avLst/>
          </a:prstGeom>
          <a:solidFill>
            <a:schemeClr val="accent3">
              <a:lumMod val="20000"/>
              <a:lumOff val="80000"/>
            </a:schemeClr>
          </a:solidFill>
          <a:ln>
            <a:solidFill>
              <a:srgbClr val="FF9966"/>
            </a:solidFill>
          </a:ln>
        </p:spPr>
        <p:txBody>
          <a:bodyPr>
            <a:spAutoFit/>
          </a:bodyPr>
          <a:lstStyle/>
          <a:p>
            <a:pPr>
              <a:defRPr/>
            </a:pPr>
            <a:r>
              <a:rPr lang="it-IT" sz="2400" dirty="0"/>
              <a:t>Il </a:t>
            </a:r>
            <a:r>
              <a:rPr lang="it-IT" sz="2400" b="1" i="1" dirty="0">
                <a:effectLst>
                  <a:outerShdw blurRad="38100" dist="38100" dir="2700000" algn="tl">
                    <a:srgbClr val="000000">
                      <a:alpha val="43137"/>
                    </a:srgbClr>
                  </a:outerShdw>
                </a:effectLst>
              </a:rPr>
              <a:t>territorio</a:t>
            </a:r>
            <a:r>
              <a:rPr lang="it-IT" sz="2400" dirty="0"/>
              <a:t> </a:t>
            </a:r>
            <a:r>
              <a:rPr lang="it-IT" sz="2400" dirty="0" smtClean="0"/>
              <a:t> può esprimere, </a:t>
            </a:r>
            <a:r>
              <a:rPr lang="it-IT" sz="2400" dirty="0"/>
              <a:t>grazie al coinvolgimento di una pluralità di soggetti pubblici e privati, </a:t>
            </a:r>
            <a:r>
              <a:rPr lang="it-IT" sz="2400" b="1" dirty="0"/>
              <a:t>un’offerta formativa articolata e </a:t>
            </a:r>
            <a:r>
              <a:rPr lang="it-IT" sz="2400" b="1" dirty="0" smtClean="0"/>
              <a:t>flessibile </a:t>
            </a:r>
            <a:r>
              <a:rPr lang="it-IT" sz="2400" dirty="0" smtClean="0"/>
              <a:t>(</a:t>
            </a:r>
            <a:r>
              <a:rPr lang="it-IT" sz="2400" dirty="0"/>
              <a:t>poli </a:t>
            </a:r>
            <a:r>
              <a:rPr lang="it-IT" sz="2400" dirty="0" smtClean="0"/>
              <a:t>formativi territoriali e di filiera), </a:t>
            </a:r>
            <a:r>
              <a:rPr lang="it-IT" sz="2400" dirty="0"/>
              <a:t>in grado di supportare i processi di crescita e di rispondere coerentemente sia alle esigenze personali dei giovani in formazione e degli adulti occupati, sia ai bisogni formativi espressi dal tessuto produttivo e dalle comunità </a:t>
            </a:r>
            <a:r>
              <a:rPr lang="it-IT" sz="2400" dirty="0" smtClean="0"/>
              <a:t>locali.</a:t>
            </a:r>
            <a:endParaRPr lang="it-IT" sz="2400" dirty="0"/>
          </a:p>
        </p:txBody>
      </p:sp>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58698" y="4089340"/>
            <a:ext cx="2713302" cy="1980711"/>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1227" y="4089340"/>
            <a:ext cx="3598561" cy="1966224"/>
          </a:xfrm>
          <a:prstGeom prst="rect">
            <a:avLst/>
          </a:prstGeom>
        </p:spPr>
      </p:pic>
    </p:spTree>
    <p:extLst>
      <p:ext uri="{BB962C8B-B14F-4D97-AF65-F5344CB8AC3E}">
        <p14:creationId xmlns:p14="http://schemas.microsoft.com/office/powerpoint/2010/main" val="1897625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A93C45-4F8D-463E-B21D-5CE7B01D1113}" type="slidenum">
              <a:rPr lang="it-IT"/>
              <a:pPr eaLnBrk="1" hangingPunct="1"/>
              <a:t>11</a:t>
            </a:fld>
            <a:endParaRPr lang="it-IT"/>
          </a:p>
        </p:txBody>
      </p:sp>
      <p:sp>
        <p:nvSpPr>
          <p:cNvPr id="5120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it-IT"/>
          </a:p>
        </p:txBody>
      </p:sp>
      <p:graphicFrame>
        <p:nvGraphicFramePr>
          <p:cNvPr id="51204" name="Oggetto 3"/>
          <p:cNvGraphicFramePr>
            <a:graphicFrameLocks noChangeAspect="1"/>
          </p:cNvGraphicFramePr>
          <p:nvPr>
            <p:extLst>
              <p:ext uri="{D42A27DB-BD31-4B8C-83A1-F6EECF244321}">
                <p14:modId xmlns:p14="http://schemas.microsoft.com/office/powerpoint/2010/main" val="1680157665"/>
              </p:ext>
            </p:extLst>
          </p:nvPr>
        </p:nvGraphicFramePr>
        <p:xfrm>
          <a:off x="683568" y="1772691"/>
          <a:ext cx="7650162" cy="4392613"/>
        </p:xfrm>
        <a:graphic>
          <a:graphicData uri="http://schemas.openxmlformats.org/presentationml/2006/ole">
            <mc:AlternateContent xmlns:mc="http://schemas.openxmlformats.org/markup-compatibility/2006">
              <mc:Choice xmlns:v="urn:schemas-microsoft-com:vml" Requires="v">
                <p:oleObj spid="_x0000_s1049" name="Immagine bitmap" r:id="rId3" imgW="6287378" imgH="2704762" progId="Paint.Picture">
                  <p:embed/>
                </p:oleObj>
              </mc:Choice>
              <mc:Fallback>
                <p:oleObj name="Immagine bitmap" r:id="rId3" imgW="6287378" imgH="2704762"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772691"/>
                        <a:ext cx="7650162" cy="4392613"/>
                      </a:xfrm>
                      <a:prstGeom prst="rect">
                        <a:avLst/>
                      </a:prstGeom>
                      <a:noFill/>
                      <a:ln w="9525">
                        <a:solidFill>
                          <a:schemeClr val="accent1"/>
                        </a:solidFill>
                        <a:miter lim="800000"/>
                        <a:headEnd/>
                        <a:tailEnd/>
                      </a:ln>
                    </p:spPr>
                  </p:pic>
                </p:oleObj>
              </mc:Fallback>
            </mc:AlternateContent>
          </a:graphicData>
        </a:graphic>
      </p:graphicFrame>
      <p:sp>
        <p:nvSpPr>
          <p:cNvPr id="51205" name="CasellaDiTesto 4"/>
          <p:cNvSpPr txBox="1">
            <a:spLocks noChangeArrowheads="1"/>
          </p:cNvSpPr>
          <p:nvPr/>
        </p:nvSpPr>
        <p:spPr bwMode="auto">
          <a:xfrm>
            <a:off x="683568" y="260648"/>
            <a:ext cx="763284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t-IT" sz="2800" b="1" i="1" dirty="0">
                <a:solidFill>
                  <a:schemeClr val="bg2">
                    <a:lumMod val="25000"/>
                  </a:schemeClr>
                </a:solidFill>
              </a:rPr>
              <a:t>Il </a:t>
            </a:r>
            <a:r>
              <a:rPr lang="it-IT" sz="2800" b="1" i="1" dirty="0" smtClean="0">
                <a:solidFill>
                  <a:schemeClr val="bg2">
                    <a:lumMod val="25000"/>
                  </a:schemeClr>
                </a:solidFill>
              </a:rPr>
              <a:t>«triangolo </a:t>
            </a:r>
            <a:r>
              <a:rPr lang="it-IT" sz="2800" b="1" i="1" dirty="0">
                <a:solidFill>
                  <a:schemeClr val="bg2">
                    <a:lumMod val="25000"/>
                  </a:schemeClr>
                </a:solidFill>
              </a:rPr>
              <a:t>della </a:t>
            </a:r>
            <a:r>
              <a:rPr lang="it-IT" sz="2800" b="1" i="1" dirty="0" smtClean="0">
                <a:solidFill>
                  <a:schemeClr val="bg2">
                    <a:lumMod val="25000"/>
                  </a:schemeClr>
                </a:solidFill>
              </a:rPr>
              <a:t>conoscenza» come possibile criterio ispiratore della nuova offerta formativa</a:t>
            </a:r>
            <a:endParaRPr lang="it-IT" sz="2800" b="1" i="1" dirty="0">
              <a:solidFill>
                <a:schemeClr val="bg2">
                  <a:lumMod val="25000"/>
                </a:schemeClr>
              </a:solidFill>
            </a:endParaRPr>
          </a:p>
        </p:txBody>
      </p:sp>
      <p:sp>
        <p:nvSpPr>
          <p:cNvPr id="2" name="CasellaDiTesto 1"/>
          <p:cNvSpPr txBox="1"/>
          <p:nvPr/>
        </p:nvSpPr>
        <p:spPr>
          <a:xfrm>
            <a:off x="5148064" y="6334581"/>
            <a:ext cx="3168352" cy="338554"/>
          </a:xfrm>
          <a:prstGeom prst="rect">
            <a:avLst/>
          </a:prstGeom>
          <a:noFill/>
        </p:spPr>
        <p:txBody>
          <a:bodyPr wrap="square" rtlCol="0">
            <a:spAutoFit/>
          </a:bodyPr>
          <a:lstStyle/>
          <a:p>
            <a:r>
              <a:rPr lang="it-IT" sz="1600" dirty="0" smtClean="0"/>
              <a:t>Fonte: Commissione UE, 2010</a:t>
            </a:r>
            <a:endParaRPr lang="it-IT" sz="1600" dirty="0"/>
          </a:p>
        </p:txBody>
      </p:sp>
    </p:spTree>
    <p:extLst>
      <p:ext uri="{BB962C8B-B14F-4D97-AF65-F5344CB8AC3E}">
        <p14:creationId xmlns:p14="http://schemas.microsoft.com/office/powerpoint/2010/main" val="305744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2"/>
          <p:cNvSpPr>
            <a:spLocks noGrp="1"/>
          </p:cNvSpPr>
          <p:nvPr>
            <p:ph type="sldNum" sz="quarter" idx="11"/>
          </p:nvPr>
        </p:nvSpPr>
        <p:spPr/>
        <p:txBody>
          <a:bodyPr/>
          <a:lstStyle/>
          <a:p>
            <a:fld id="{DB89EF2E-69ED-409D-ACA4-5DE960E41AD7}" type="slidenum">
              <a:rPr lang="it-IT"/>
              <a:pPr/>
              <a:t>12</a:t>
            </a:fld>
            <a:endParaRPr lang="it-IT"/>
          </a:p>
        </p:txBody>
      </p:sp>
      <p:sp>
        <p:nvSpPr>
          <p:cNvPr id="39940" name="Rectangle 4"/>
          <p:cNvSpPr>
            <a:spLocks noRot="1" noChangeArrowheads="1"/>
          </p:cNvSpPr>
          <p:nvPr/>
        </p:nvSpPr>
        <p:spPr bwMode="auto">
          <a:xfrm>
            <a:off x="539552" y="53599"/>
            <a:ext cx="8064896" cy="85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it-IT" sz="3200" b="1" dirty="0">
                <a:solidFill>
                  <a:schemeClr val="bg1"/>
                </a:solidFill>
                <a:latin typeface="Arial Narrow" pitchFamily="34" charset="0"/>
              </a:rPr>
              <a:t>I messaggi chiave </a:t>
            </a:r>
            <a:r>
              <a:rPr lang="it-IT" sz="3200" b="1" dirty="0" smtClean="0">
                <a:solidFill>
                  <a:schemeClr val="bg1"/>
                </a:solidFill>
                <a:latin typeface="Arial Narrow" pitchFamily="34" charset="0"/>
              </a:rPr>
              <a:t> di </a:t>
            </a:r>
            <a:r>
              <a:rPr lang="it-IT" sz="3200" b="1" i="1" dirty="0" smtClean="0">
                <a:solidFill>
                  <a:schemeClr val="bg1"/>
                </a:solidFill>
                <a:latin typeface="Arial Narrow" pitchFamily="34" charset="0"/>
              </a:rPr>
              <a:t>Europa </a:t>
            </a:r>
            <a:r>
              <a:rPr lang="it-IT" sz="3200" b="1" i="1" dirty="0">
                <a:solidFill>
                  <a:schemeClr val="bg1"/>
                </a:solidFill>
                <a:latin typeface="Arial Narrow" pitchFamily="34" charset="0"/>
              </a:rPr>
              <a:t>2020</a:t>
            </a:r>
            <a:r>
              <a:rPr lang="it-IT" sz="3200" b="1" dirty="0">
                <a:solidFill>
                  <a:schemeClr val="bg1"/>
                </a:solidFill>
                <a:latin typeface="Arial Narrow" pitchFamily="34" charset="0"/>
              </a:rPr>
              <a:t>:</a:t>
            </a:r>
          </a:p>
        </p:txBody>
      </p:sp>
      <p:sp>
        <p:nvSpPr>
          <p:cNvPr id="39941" name="Rectangle 5"/>
          <p:cNvSpPr>
            <a:spLocks noChangeArrowheads="1"/>
          </p:cNvSpPr>
          <p:nvPr/>
        </p:nvSpPr>
        <p:spPr bwMode="auto">
          <a:xfrm>
            <a:off x="539552" y="1124744"/>
            <a:ext cx="8064896" cy="5328592"/>
          </a:xfrm>
          <a:prstGeom prst="rect">
            <a:avLst/>
          </a:prstGeom>
          <a:solidFill>
            <a:schemeClr val="accent1">
              <a:lumMod val="20000"/>
              <a:lumOff val="80000"/>
            </a:schemeClr>
          </a:solidFill>
          <a:ln>
            <a:solidFill>
              <a:srgbClr val="C00000"/>
            </a:solidFill>
          </a:ln>
          <a:effectLst/>
        </p:spPr>
        <p:txBody>
          <a:bodyPr/>
          <a:lstStyle/>
          <a:p>
            <a:pPr marL="342900" indent="-342900" algn="just">
              <a:lnSpc>
                <a:spcPct val="90000"/>
              </a:lnSpc>
              <a:spcBef>
                <a:spcPct val="20000"/>
              </a:spcBef>
              <a:buClr>
                <a:schemeClr val="bg2">
                  <a:lumMod val="25000"/>
                </a:schemeClr>
              </a:buClr>
              <a:buSzPct val="75000"/>
              <a:buFont typeface="Wingdings" pitchFamily="2" charset="2"/>
              <a:buChar char="q"/>
            </a:pPr>
            <a:endParaRPr lang="it-IT" sz="2400" u="sng" dirty="0" smtClean="0">
              <a:latin typeface="Arial Narrow" pitchFamily="34" charset="0"/>
            </a:endParaRPr>
          </a:p>
          <a:p>
            <a:pPr marL="342900" indent="-342900" algn="just">
              <a:lnSpc>
                <a:spcPct val="90000"/>
              </a:lnSpc>
              <a:spcBef>
                <a:spcPct val="20000"/>
              </a:spcBef>
              <a:buClr>
                <a:schemeClr val="bg2">
                  <a:lumMod val="25000"/>
                </a:schemeClr>
              </a:buClr>
              <a:buSzPct val="75000"/>
              <a:buFont typeface="Wingdings" pitchFamily="2" charset="2"/>
              <a:buChar char="q"/>
            </a:pPr>
            <a:r>
              <a:rPr lang="it-IT" sz="2400" u="sng" dirty="0" smtClean="0">
                <a:latin typeface="Arial Narrow" pitchFamily="34" charset="0"/>
              </a:rPr>
              <a:t>accesso </a:t>
            </a:r>
            <a:r>
              <a:rPr lang="it-IT" sz="2400" u="sng" dirty="0">
                <a:latin typeface="Arial Narrow" pitchFamily="34" charset="0"/>
              </a:rPr>
              <a:t>universale e permanente</a:t>
            </a:r>
            <a:r>
              <a:rPr lang="it-IT" sz="2400" dirty="0">
                <a:latin typeface="Arial Narrow" pitchFamily="34" charset="0"/>
              </a:rPr>
              <a:t> a istruzione e formazione </a:t>
            </a:r>
            <a:r>
              <a:rPr lang="it-IT" sz="2400" dirty="0" smtClean="0">
                <a:latin typeface="Arial Narrow" pitchFamily="34" charset="0"/>
              </a:rPr>
              <a:t>lungo </a:t>
            </a:r>
            <a:r>
              <a:rPr lang="it-IT" sz="2400" u="sng" dirty="0">
                <a:latin typeface="Arial Narrow" pitchFamily="34" charset="0"/>
              </a:rPr>
              <a:t>tutto l’arco della vita</a:t>
            </a:r>
            <a:endParaRPr lang="it-IT" sz="2400" dirty="0">
              <a:latin typeface="Arial Narrow" pitchFamily="34" charset="0"/>
            </a:endParaRPr>
          </a:p>
          <a:p>
            <a:pPr marL="365125" indent="-365125" algn="just">
              <a:lnSpc>
                <a:spcPct val="90000"/>
              </a:lnSpc>
              <a:spcBef>
                <a:spcPct val="20000"/>
              </a:spcBef>
              <a:buClr>
                <a:schemeClr val="bg2">
                  <a:lumMod val="25000"/>
                </a:schemeClr>
              </a:buClr>
              <a:buSzPct val="75000"/>
              <a:buFont typeface="Wingdings" pitchFamily="2" charset="2"/>
              <a:buChar char="q"/>
            </a:pPr>
            <a:r>
              <a:rPr lang="it-IT" sz="2400" dirty="0" smtClean="0">
                <a:latin typeface="Arial Narrow" pitchFamily="34" charset="0"/>
              </a:rPr>
              <a:t>acquisizione/aggiornamento </a:t>
            </a:r>
            <a:r>
              <a:rPr lang="it-IT" sz="2400" u="sng" dirty="0" smtClean="0">
                <a:latin typeface="Arial Narrow" pitchFamily="34" charset="0"/>
              </a:rPr>
              <a:t>competenze </a:t>
            </a:r>
            <a:r>
              <a:rPr lang="it-IT" sz="2400" u="sng" dirty="0">
                <a:latin typeface="Arial Narrow" pitchFamily="34" charset="0"/>
              </a:rPr>
              <a:t>di base</a:t>
            </a:r>
            <a:r>
              <a:rPr lang="it-IT" sz="2400" dirty="0">
                <a:latin typeface="Arial Narrow" pitchFamily="34" charset="0"/>
              </a:rPr>
              <a:t> necessarie per </a:t>
            </a:r>
            <a:r>
              <a:rPr lang="it-IT" sz="2400" u="sng" dirty="0">
                <a:latin typeface="Arial Narrow" pitchFamily="34" charset="0"/>
              </a:rPr>
              <a:t>partecipazione attiva</a:t>
            </a:r>
            <a:r>
              <a:rPr lang="it-IT" sz="2400" dirty="0">
                <a:latin typeface="Arial Narrow" pitchFamily="34" charset="0"/>
              </a:rPr>
              <a:t> alla società della conoscenza</a:t>
            </a:r>
          </a:p>
          <a:p>
            <a:pPr marL="365125" indent="-365125">
              <a:lnSpc>
                <a:spcPct val="90000"/>
              </a:lnSpc>
              <a:spcBef>
                <a:spcPct val="20000"/>
              </a:spcBef>
              <a:buClr>
                <a:schemeClr val="bg2">
                  <a:lumMod val="25000"/>
                </a:schemeClr>
              </a:buClr>
              <a:buSzPct val="75000"/>
              <a:buFont typeface="Wingdings" pitchFamily="2" charset="2"/>
              <a:buChar char="q"/>
            </a:pPr>
            <a:r>
              <a:rPr lang="it-IT" sz="2400" dirty="0">
                <a:latin typeface="Arial Narrow" pitchFamily="34" charset="0"/>
              </a:rPr>
              <a:t>incremento </a:t>
            </a:r>
            <a:r>
              <a:rPr lang="it-IT" sz="2400" u="sng" dirty="0">
                <a:latin typeface="Arial Narrow" pitchFamily="34" charset="0"/>
              </a:rPr>
              <a:t>investimenti</a:t>
            </a:r>
            <a:r>
              <a:rPr lang="it-IT" sz="2400" dirty="0">
                <a:latin typeface="Arial Narrow" pitchFamily="34" charset="0"/>
              </a:rPr>
              <a:t> nelle risorse umane </a:t>
            </a:r>
            <a:r>
              <a:rPr lang="it-IT" sz="2400" dirty="0">
                <a:latin typeface="Arial Narrow" pitchFamily="34" charset="0"/>
                <a:sym typeface="Wingdings" pitchFamily="2" charset="2"/>
              </a:rPr>
              <a:t>e</a:t>
            </a:r>
            <a:r>
              <a:rPr lang="it-IT" sz="2400" dirty="0">
                <a:latin typeface="Arial Narrow" pitchFamily="34" charset="0"/>
              </a:rPr>
              <a:t> sviluppo del </a:t>
            </a:r>
            <a:r>
              <a:rPr lang="it-IT" sz="2400" u="sng" dirty="0">
                <a:latin typeface="Arial Narrow" pitchFamily="34" charset="0"/>
              </a:rPr>
              <a:t>capitale umano</a:t>
            </a:r>
            <a:endParaRPr lang="it-IT" sz="2400" dirty="0">
              <a:latin typeface="Arial Narrow" pitchFamily="34" charset="0"/>
            </a:endParaRPr>
          </a:p>
          <a:p>
            <a:pPr marL="365125" indent="-365125">
              <a:lnSpc>
                <a:spcPct val="90000"/>
              </a:lnSpc>
              <a:spcBef>
                <a:spcPct val="20000"/>
              </a:spcBef>
              <a:buClr>
                <a:schemeClr val="bg2">
                  <a:lumMod val="25000"/>
                </a:schemeClr>
              </a:buClr>
              <a:buSzPct val="75000"/>
              <a:buFont typeface="Wingdings" pitchFamily="2" charset="2"/>
              <a:buChar char="q"/>
            </a:pPr>
            <a:r>
              <a:rPr lang="it-IT" sz="2400" u="sng" dirty="0">
                <a:latin typeface="Arial Narrow" pitchFamily="34" charset="0"/>
              </a:rPr>
              <a:t>innovazione nei metodi</a:t>
            </a:r>
            <a:r>
              <a:rPr lang="it-IT" sz="2400" dirty="0">
                <a:latin typeface="Arial Narrow" pitchFamily="34" charset="0"/>
              </a:rPr>
              <a:t> di insegnamento e apprendimento</a:t>
            </a:r>
            <a:endParaRPr lang="it-IT" sz="2400" u="sng" dirty="0">
              <a:latin typeface="Arial Narrow" pitchFamily="34" charset="0"/>
            </a:endParaRPr>
          </a:p>
          <a:p>
            <a:pPr marL="365125" indent="-365125">
              <a:lnSpc>
                <a:spcPct val="90000"/>
              </a:lnSpc>
              <a:spcBef>
                <a:spcPct val="20000"/>
              </a:spcBef>
              <a:buClr>
                <a:schemeClr val="bg2">
                  <a:lumMod val="25000"/>
                </a:schemeClr>
              </a:buClr>
              <a:buSzPct val="75000"/>
              <a:buFont typeface="Wingdings" pitchFamily="2" charset="2"/>
              <a:buChar char="q"/>
            </a:pPr>
            <a:r>
              <a:rPr lang="it-IT" sz="2400" dirty="0">
                <a:latin typeface="Arial Narrow" pitchFamily="34" charset="0"/>
              </a:rPr>
              <a:t>valorizzazione e </a:t>
            </a:r>
            <a:r>
              <a:rPr lang="it-IT" sz="2400" u="sng" dirty="0">
                <a:latin typeface="Arial Narrow" pitchFamily="34" charset="0"/>
              </a:rPr>
              <a:t>riconoscimento</a:t>
            </a:r>
            <a:r>
              <a:rPr lang="it-IT" sz="2400" dirty="0">
                <a:latin typeface="Arial Narrow" pitchFamily="34" charset="0"/>
              </a:rPr>
              <a:t> </a:t>
            </a:r>
            <a:r>
              <a:rPr lang="it-IT" sz="2400" dirty="0" smtClean="0">
                <a:latin typeface="Arial Narrow" pitchFamily="34" charset="0"/>
              </a:rPr>
              <a:t>dei risultati </a:t>
            </a:r>
            <a:r>
              <a:rPr lang="it-IT" sz="2400" dirty="0">
                <a:latin typeface="Arial Narrow" pitchFamily="34" charset="0"/>
              </a:rPr>
              <a:t>di </a:t>
            </a:r>
            <a:r>
              <a:rPr lang="it-IT" sz="2400" u="sng" dirty="0">
                <a:latin typeface="Arial Narrow" pitchFamily="34" charset="0"/>
              </a:rPr>
              <a:t>ogni forma di apprendimento</a:t>
            </a:r>
            <a:r>
              <a:rPr lang="it-IT" sz="2400" dirty="0">
                <a:latin typeface="Arial Narrow" pitchFamily="34" charset="0"/>
              </a:rPr>
              <a:t> </a:t>
            </a:r>
          </a:p>
          <a:p>
            <a:pPr marL="365125" indent="-365125">
              <a:lnSpc>
                <a:spcPct val="90000"/>
              </a:lnSpc>
              <a:spcBef>
                <a:spcPct val="20000"/>
              </a:spcBef>
              <a:buClr>
                <a:schemeClr val="bg2">
                  <a:lumMod val="25000"/>
                </a:schemeClr>
              </a:buClr>
              <a:buSzPct val="75000"/>
              <a:buFont typeface="Wingdings" pitchFamily="2" charset="2"/>
              <a:buChar char="q"/>
            </a:pPr>
            <a:r>
              <a:rPr lang="it-IT" sz="2400" dirty="0">
                <a:latin typeface="Arial Narrow" pitchFamily="34" charset="0"/>
              </a:rPr>
              <a:t>facile </a:t>
            </a:r>
            <a:r>
              <a:rPr lang="it-IT" sz="2400" u="sng" dirty="0">
                <a:latin typeface="Arial Narrow" pitchFamily="34" charset="0"/>
              </a:rPr>
              <a:t>accesso</a:t>
            </a:r>
            <a:r>
              <a:rPr lang="it-IT" sz="2400" dirty="0">
                <a:latin typeface="Arial Narrow" pitchFamily="34" charset="0"/>
              </a:rPr>
              <a:t> per tutti a </a:t>
            </a:r>
            <a:r>
              <a:rPr lang="it-IT" sz="2400" u="sng" dirty="0">
                <a:latin typeface="Arial Narrow" pitchFamily="34" charset="0"/>
              </a:rPr>
              <a:t>informazioni e orientamento</a:t>
            </a:r>
            <a:r>
              <a:rPr lang="it-IT" sz="2400" dirty="0">
                <a:latin typeface="Arial Narrow" pitchFamily="34" charset="0"/>
              </a:rPr>
              <a:t> di qualità sulle opportunità formative</a:t>
            </a:r>
          </a:p>
          <a:p>
            <a:pPr marL="365125" indent="-365125">
              <a:lnSpc>
                <a:spcPct val="90000"/>
              </a:lnSpc>
              <a:spcBef>
                <a:spcPct val="20000"/>
              </a:spcBef>
              <a:buClr>
                <a:schemeClr val="bg2">
                  <a:lumMod val="25000"/>
                </a:schemeClr>
              </a:buClr>
              <a:buSzPct val="75000"/>
              <a:buFont typeface="Wingdings" pitchFamily="2" charset="2"/>
              <a:buChar char="q"/>
            </a:pPr>
            <a:r>
              <a:rPr lang="it-IT" sz="2400" dirty="0">
                <a:latin typeface="Arial Narrow" pitchFamily="34" charset="0"/>
              </a:rPr>
              <a:t>miglioramento </a:t>
            </a:r>
            <a:r>
              <a:rPr lang="it-IT" sz="2400" u="sng" dirty="0">
                <a:latin typeface="Arial Narrow" pitchFamily="34" charset="0"/>
              </a:rPr>
              <a:t>opportunità di istruzione e formazione </a:t>
            </a:r>
            <a:r>
              <a:rPr lang="it-IT" sz="2400" dirty="0">
                <a:latin typeface="Arial Narrow" pitchFamily="34" charset="0"/>
                <a:sym typeface="Wingdings" pitchFamily="2" charset="2"/>
              </a:rPr>
              <a:t>e </a:t>
            </a:r>
            <a:r>
              <a:rPr lang="it-IT" sz="2400" dirty="0">
                <a:latin typeface="Arial Narrow" pitchFamily="34" charset="0"/>
              </a:rPr>
              <a:t>offerta il più possibile </a:t>
            </a:r>
            <a:r>
              <a:rPr lang="it-IT" sz="2400" u="sng" dirty="0">
                <a:latin typeface="Arial Narrow" pitchFamily="34" charset="0"/>
              </a:rPr>
              <a:t>vicina agli utenti</a:t>
            </a:r>
            <a:r>
              <a:rPr lang="it-IT" sz="2400" dirty="0">
                <a:latin typeface="Arial Narrow" pitchFamily="34" charset="0"/>
              </a:rPr>
              <a:t>, nell’ambito della loro </a:t>
            </a:r>
            <a:r>
              <a:rPr lang="it-IT" sz="2400" dirty="0" smtClean="0">
                <a:latin typeface="Arial Narrow" pitchFamily="34" charset="0"/>
              </a:rPr>
              <a:t>comunità</a:t>
            </a:r>
            <a:endParaRPr lang="it-IT" sz="2400" dirty="0">
              <a:latin typeface="Arial Narrow" pitchFamily="34" charset="0"/>
            </a:endParaRPr>
          </a:p>
        </p:txBody>
      </p:sp>
      <p:sp>
        <p:nvSpPr>
          <p:cNvPr id="6" name="Rectangle 4"/>
          <p:cNvSpPr>
            <a:spLocks noRot="1" noChangeArrowheads="1"/>
          </p:cNvSpPr>
          <p:nvPr/>
        </p:nvSpPr>
        <p:spPr bwMode="auto">
          <a:xfrm>
            <a:off x="539552" y="68529"/>
            <a:ext cx="8064896" cy="918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it-IT" sz="3200" b="1" dirty="0">
                <a:solidFill>
                  <a:schemeClr val="bg2">
                    <a:lumMod val="25000"/>
                  </a:schemeClr>
                </a:solidFill>
                <a:latin typeface="Arial Narrow" pitchFamily="34" charset="0"/>
              </a:rPr>
              <a:t>I messaggi chiave </a:t>
            </a:r>
            <a:r>
              <a:rPr lang="it-IT" sz="3200" b="1" dirty="0" smtClean="0">
                <a:solidFill>
                  <a:schemeClr val="bg2">
                    <a:lumMod val="25000"/>
                  </a:schemeClr>
                </a:solidFill>
                <a:latin typeface="Arial Narrow" pitchFamily="34" charset="0"/>
              </a:rPr>
              <a:t> di «</a:t>
            </a:r>
            <a:r>
              <a:rPr lang="it-IT" sz="3200" b="1" i="1" dirty="0" smtClean="0">
                <a:solidFill>
                  <a:schemeClr val="bg2">
                    <a:lumMod val="25000"/>
                  </a:schemeClr>
                </a:solidFill>
                <a:latin typeface="Arial Narrow" pitchFamily="34" charset="0"/>
              </a:rPr>
              <a:t>Europa 2020» </a:t>
            </a:r>
          </a:p>
          <a:p>
            <a:pPr algn="ctr"/>
            <a:r>
              <a:rPr lang="it-IT" sz="3200" b="1" dirty="0" smtClean="0">
                <a:solidFill>
                  <a:schemeClr val="bg2">
                    <a:lumMod val="25000"/>
                  </a:schemeClr>
                </a:solidFill>
                <a:latin typeface="Arial Narrow" pitchFamily="34" charset="0"/>
              </a:rPr>
              <a:t>per i sistemi educativi</a:t>
            </a:r>
            <a:endParaRPr lang="it-IT" sz="3200" b="1" dirty="0">
              <a:solidFill>
                <a:schemeClr val="bg2">
                  <a:lumMod val="25000"/>
                </a:schemeClr>
              </a:solidFill>
              <a:latin typeface="Arial Narrow" pitchFamily="34" charset="0"/>
            </a:endParaRPr>
          </a:p>
        </p:txBody>
      </p:sp>
    </p:spTree>
    <p:extLst>
      <p:ext uri="{BB962C8B-B14F-4D97-AF65-F5344CB8AC3E}">
        <p14:creationId xmlns:p14="http://schemas.microsoft.com/office/powerpoint/2010/main" val="3253864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p:cTn id="7" dur="2000" fill="hold"/>
                                        <p:tgtEl>
                                          <p:spTgt spid="39940"/>
                                        </p:tgtEl>
                                        <p:attrNameLst>
                                          <p:attrName>ppt_w</p:attrName>
                                        </p:attrNameLst>
                                      </p:cBhvr>
                                      <p:tavLst>
                                        <p:tav tm="0">
                                          <p:val>
                                            <p:strVal val="#ppt_w*0.70"/>
                                          </p:val>
                                        </p:tav>
                                        <p:tav tm="100000">
                                          <p:val>
                                            <p:strVal val="#ppt_w"/>
                                          </p:val>
                                        </p:tav>
                                      </p:tavLst>
                                    </p:anim>
                                    <p:anim calcmode="lin" valueType="num">
                                      <p:cBhvr>
                                        <p:cTn id="8" dur="2000" fill="hold"/>
                                        <p:tgtEl>
                                          <p:spTgt spid="39940"/>
                                        </p:tgtEl>
                                        <p:attrNameLst>
                                          <p:attrName>ppt_h</p:attrName>
                                        </p:attrNameLst>
                                      </p:cBhvr>
                                      <p:tavLst>
                                        <p:tav tm="0">
                                          <p:val>
                                            <p:strVal val="#ppt_h"/>
                                          </p:val>
                                        </p:tav>
                                        <p:tav tm="100000">
                                          <p:val>
                                            <p:strVal val="#ppt_h"/>
                                          </p:val>
                                        </p:tav>
                                      </p:tavLst>
                                    </p:anim>
                                    <p:animEffect transition="in" filter="fade">
                                      <p:cBhvr>
                                        <p:cTn id="9" dur="2000"/>
                                        <p:tgtEl>
                                          <p:spTgt spid="39940"/>
                                        </p:tgtEl>
                                      </p:cBhvr>
                                    </p:animEffect>
                                  </p:childTnLst>
                                </p:cTn>
                              </p:par>
                            </p:childTnLst>
                          </p:cTn>
                        </p:par>
                        <p:par>
                          <p:cTn id="10" fill="hold">
                            <p:stCondLst>
                              <p:cond delay="2000"/>
                            </p:stCondLst>
                            <p:childTnLst>
                              <p:par>
                                <p:cTn id="11" presetID="55" presetClass="entr" presetSubtype="0" fill="hold" grpId="0" nodeType="afterEffect">
                                  <p:stCondLst>
                                    <p:cond delay="0"/>
                                  </p:stCondLst>
                                  <p:childTnLst>
                                    <p:set>
                                      <p:cBhvr>
                                        <p:cTn id="12" dur="1" fill="hold">
                                          <p:stCondLst>
                                            <p:cond delay="0"/>
                                          </p:stCondLst>
                                        </p:cTn>
                                        <p:tgtEl>
                                          <p:spTgt spid="39941">
                                            <p:txEl>
                                              <p:pRg st="1" end="1"/>
                                            </p:txEl>
                                          </p:spTgt>
                                        </p:tgtEl>
                                        <p:attrNameLst>
                                          <p:attrName>style.visibility</p:attrName>
                                        </p:attrNameLst>
                                      </p:cBhvr>
                                      <p:to>
                                        <p:strVal val="visible"/>
                                      </p:to>
                                    </p:set>
                                    <p:anim calcmode="lin" valueType="num">
                                      <p:cBhvr>
                                        <p:cTn id="13" dur="2000" fill="hold"/>
                                        <p:tgtEl>
                                          <p:spTgt spid="39941">
                                            <p:txEl>
                                              <p:pRg st="1" end="1"/>
                                            </p:txEl>
                                          </p:spTgt>
                                        </p:tgtEl>
                                        <p:attrNameLst>
                                          <p:attrName>ppt_w</p:attrName>
                                        </p:attrNameLst>
                                      </p:cBhvr>
                                      <p:tavLst>
                                        <p:tav tm="0">
                                          <p:val>
                                            <p:strVal val="#ppt_w*0.70"/>
                                          </p:val>
                                        </p:tav>
                                        <p:tav tm="100000">
                                          <p:val>
                                            <p:strVal val="#ppt_w"/>
                                          </p:val>
                                        </p:tav>
                                      </p:tavLst>
                                    </p:anim>
                                    <p:anim calcmode="lin" valueType="num">
                                      <p:cBhvr>
                                        <p:cTn id="14" dur="2000" fill="hold"/>
                                        <p:tgtEl>
                                          <p:spTgt spid="39941">
                                            <p:txEl>
                                              <p:pRg st="1" end="1"/>
                                            </p:txEl>
                                          </p:spTgt>
                                        </p:tgtEl>
                                        <p:attrNameLst>
                                          <p:attrName>ppt_h</p:attrName>
                                        </p:attrNameLst>
                                      </p:cBhvr>
                                      <p:tavLst>
                                        <p:tav tm="0">
                                          <p:val>
                                            <p:strVal val="#ppt_h"/>
                                          </p:val>
                                        </p:tav>
                                        <p:tav tm="100000">
                                          <p:val>
                                            <p:strVal val="#ppt_h"/>
                                          </p:val>
                                        </p:tav>
                                      </p:tavLst>
                                    </p:anim>
                                    <p:animEffect transition="in" filter="fade">
                                      <p:cBhvr>
                                        <p:cTn id="15" dur="2000"/>
                                        <p:tgtEl>
                                          <p:spTgt spid="39941">
                                            <p:txEl>
                                              <p:pRg st="1" end="1"/>
                                            </p:txEl>
                                          </p:spTgt>
                                        </p:tgtEl>
                                      </p:cBhvr>
                                    </p:animEffect>
                                  </p:childTnLst>
                                </p:cTn>
                              </p:par>
                            </p:childTnLst>
                          </p:cTn>
                        </p:par>
                        <p:par>
                          <p:cTn id="16" fill="hold" nodeType="afterGroup">
                            <p:stCondLst>
                              <p:cond delay="4000"/>
                            </p:stCondLst>
                            <p:childTnLst>
                              <p:par>
                                <p:cTn id="17" presetID="55" presetClass="entr" presetSubtype="0" fill="hold" grpId="0" nodeType="afterEffect">
                                  <p:stCondLst>
                                    <p:cond delay="0"/>
                                  </p:stCondLst>
                                  <p:childTnLst>
                                    <p:set>
                                      <p:cBhvr>
                                        <p:cTn id="18" dur="1" fill="hold">
                                          <p:stCondLst>
                                            <p:cond delay="0"/>
                                          </p:stCondLst>
                                        </p:cTn>
                                        <p:tgtEl>
                                          <p:spTgt spid="39941">
                                            <p:txEl>
                                              <p:pRg st="2" end="2"/>
                                            </p:txEl>
                                          </p:spTgt>
                                        </p:tgtEl>
                                        <p:attrNameLst>
                                          <p:attrName>style.visibility</p:attrName>
                                        </p:attrNameLst>
                                      </p:cBhvr>
                                      <p:to>
                                        <p:strVal val="visible"/>
                                      </p:to>
                                    </p:set>
                                    <p:anim calcmode="lin" valueType="num">
                                      <p:cBhvr>
                                        <p:cTn id="19" dur="2000" fill="hold"/>
                                        <p:tgtEl>
                                          <p:spTgt spid="39941">
                                            <p:txEl>
                                              <p:pRg st="2" end="2"/>
                                            </p:txEl>
                                          </p:spTgt>
                                        </p:tgtEl>
                                        <p:attrNameLst>
                                          <p:attrName>ppt_w</p:attrName>
                                        </p:attrNameLst>
                                      </p:cBhvr>
                                      <p:tavLst>
                                        <p:tav tm="0">
                                          <p:val>
                                            <p:strVal val="#ppt_w*0.70"/>
                                          </p:val>
                                        </p:tav>
                                        <p:tav tm="100000">
                                          <p:val>
                                            <p:strVal val="#ppt_w"/>
                                          </p:val>
                                        </p:tav>
                                      </p:tavLst>
                                    </p:anim>
                                    <p:anim calcmode="lin" valueType="num">
                                      <p:cBhvr>
                                        <p:cTn id="20" dur="2000" fill="hold"/>
                                        <p:tgtEl>
                                          <p:spTgt spid="39941">
                                            <p:txEl>
                                              <p:pRg st="2" end="2"/>
                                            </p:txEl>
                                          </p:spTgt>
                                        </p:tgtEl>
                                        <p:attrNameLst>
                                          <p:attrName>ppt_h</p:attrName>
                                        </p:attrNameLst>
                                      </p:cBhvr>
                                      <p:tavLst>
                                        <p:tav tm="0">
                                          <p:val>
                                            <p:strVal val="#ppt_h"/>
                                          </p:val>
                                        </p:tav>
                                        <p:tav tm="100000">
                                          <p:val>
                                            <p:strVal val="#ppt_h"/>
                                          </p:val>
                                        </p:tav>
                                      </p:tavLst>
                                    </p:anim>
                                    <p:animEffect transition="in" filter="fade">
                                      <p:cBhvr>
                                        <p:cTn id="21" dur="2000"/>
                                        <p:tgtEl>
                                          <p:spTgt spid="39941">
                                            <p:txEl>
                                              <p:pRg st="2" end="2"/>
                                            </p:txEl>
                                          </p:spTgt>
                                        </p:tgtEl>
                                      </p:cBhvr>
                                    </p:animEffect>
                                  </p:childTnLst>
                                </p:cTn>
                              </p:par>
                            </p:childTnLst>
                          </p:cTn>
                        </p:par>
                        <p:par>
                          <p:cTn id="22" fill="hold" nodeType="afterGroup">
                            <p:stCondLst>
                              <p:cond delay="6000"/>
                            </p:stCondLst>
                            <p:childTnLst>
                              <p:par>
                                <p:cTn id="23" presetID="55" presetClass="entr" presetSubtype="0" fill="hold" grpId="0" nodeType="afterEffect">
                                  <p:stCondLst>
                                    <p:cond delay="0"/>
                                  </p:stCondLst>
                                  <p:childTnLst>
                                    <p:set>
                                      <p:cBhvr>
                                        <p:cTn id="24" dur="1" fill="hold">
                                          <p:stCondLst>
                                            <p:cond delay="0"/>
                                          </p:stCondLst>
                                        </p:cTn>
                                        <p:tgtEl>
                                          <p:spTgt spid="39941">
                                            <p:txEl>
                                              <p:pRg st="3" end="3"/>
                                            </p:txEl>
                                          </p:spTgt>
                                        </p:tgtEl>
                                        <p:attrNameLst>
                                          <p:attrName>style.visibility</p:attrName>
                                        </p:attrNameLst>
                                      </p:cBhvr>
                                      <p:to>
                                        <p:strVal val="visible"/>
                                      </p:to>
                                    </p:set>
                                    <p:anim calcmode="lin" valueType="num">
                                      <p:cBhvr>
                                        <p:cTn id="25" dur="2000" fill="hold"/>
                                        <p:tgtEl>
                                          <p:spTgt spid="39941">
                                            <p:txEl>
                                              <p:pRg st="3" end="3"/>
                                            </p:txEl>
                                          </p:spTgt>
                                        </p:tgtEl>
                                        <p:attrNameLst>
                                          <p:attrName>ppt_w</p:attrName>
                                        </p:attrNameLst>
                                      </p:cBhvr>
                                      <p:tavLst>
                                        <p:tav tm="0">
                                          <p:val>
                                            <p:strVal val="#ppt_w*0.70"/>
                                          </p:val>
                                        </p:tav>
                                        <p:tav tm="100000">
                                          <p:val>
                                            <p:strVal val="#ppt_w"/>
                                          </p:val>
                                        </p:tav>
                                      </p:tavLst>
                                    </p:anim>
                                    <p:anim calcmode="lin" valueType="num">
                                      <p:cBhvr>
                                        <p:cTn id="26" dur="2000" fill="hold"/>
                                        <p:tgtEl>
                                          <p:spTgt spid="39941">
                                            <p:txEl>
                                              <p:pRg st="3" end="3"/>
                                            </p:txEl>
                                          </p:spTgt>
                                        </p:tgtEl>
                                        <p:attrNameLst>
                                          <p:attrName>ppt_h</p:attrName>
                                        </p:attrNameLst>
                                      </p:cBhvr>
                                      <p:tavLst>
                                        <p:tav tm="0">
                                          <p:val>
                                            <p:strVal val="#ppt_h"/>
                                          </p:val>
                                        </p:tav>
                                        <p:tav tm="100000">
                                          <p:val>
                                            <p:strVal val="#ppt_h"/>
                                          </p:val>
                                        </p:tav>
                                      </p:tavLst>
                                    </p:anim>
                                    <p:animEffect transition="in" filter="fade">
                                      <p:cBhvr>
                                        <p:cTn id="27" dur="2000"/>
                                        <p:tgtEl>
                                          <p:spTgt spid="39941">
                                            <p:txEl>
                                              <p:pRg st="3" end="3"/>
                                            </p:txEl>
                                          </p:spTgt>
                                        </p:tgtEl>
                                      </p:cBhvr>
                                    </p:animEffect>
                                  </p:childTnLst>
                                </p:cTn>
                              </p:par>
                            </p:childTnLst>
                          </p:cTn>
                        </p:par>
                        <p:par>
                          <p:cTn id="28" fill="hold" nodeType="afterGroup">
                            <p:stCondLst>
                              <p:cond delay="8000"/>
                            </p:stCondLst>
                            <p:childTnLst>
                              <p:par>
                                <p:cTn id="29" presetID="55" presetClass="entr" presetSubtype="0" fill="hold" grpId="0" nodeType="afterEffect">
                                  <p:stCondLst>
                                    <p:cond delay="0"/>
                                  </p:stCondLst>
                                  <p:childTnLst>
                                    <p:set>
                                      <p:cBhvr>
                                        <p:cTn id="30" dur="1" fill="hold">
                                          <p:stCondLst>
                                            <p:cond delay="0"/>
                                          </p:stCondLst>
                                        </p:cTn>
                                        <p:tgtEl>
                                          <p:spTgt spid="39941">
                                            <p:txEl>
                                              <p:pRg st="4" end="4"/>
                                            </p:txEl>
                                          </p:spTgt>
                                        </p:tgtEl>
                                        <p:attrNameLst>
                                          <p:attrName>style.visibility</p:attrName>
                                        </p:attrNameLst>
                                      </p:cBhvr>
                                      <p:to>
                                        <p:strVal val="visible"/>
                                      </p:to>
                                    </p:set>
                                    <p:anim calcmode="lin" valueType="num">
                                      <p:cBhvr>
                                        <p:cTn id="31" dur="2000" fill="hold"/>
                                        <p:tgtEl>
                                          <p:spTgt spid="39941">
                                            <p:txEl>
                                              <p:pRg st="4" end="4"/>
                                            </p:txEl>
                                          </p:spTgt>
                                        </p:tgtEl>
                                        <p:attrNameLst>
                                          <p:attrName>ppt_w</p:attrName>
                                        </p:attrNameLst>
                                      </p:cBhvr>
                                      <p:tavLst>
                                        <p:tav tm="0">
                                          <p:val>
                                            <p:strVal val="#ppt_w*0.70"/>
                                          </p:val>
                                        </p:tav>
                                        <p:tav tm="100000">
                                          <p:val>
                                            <p:strVal val="#ppt_w"/>
                                          </p:val>
                                        </p:tav>
                                      </p:tavLst>
                                    </p:anim>
                                    <p:anim calcmode="lin" valueType="num">
                                      <p:cBhvr>
                                        <p:cTn id="32" dur="2000" fill="hold"/>
                                        <p:tgtEl>
                                          <p:spTgt spid="39941">
                                            <p:txEl>
                                              <p:pRg st="4" end="4"/>
                                            </p:txEl>
                                          </p:spTgt>
                                        </p:tgtEl>
                                        <p:attrNameLst>
                                          <p:attrName>ppt_h</p:attrName>
                                        </p:attrNameLst>
                                      </p:cBhvr>
                                      <p:tavLst>
                                        <p:tav tm="0">
                                          <p:val>
                                            <p:strVal val="#ppt_h"/>
                                          </p:val>
                                        </p:tav>
                                        <p:tav tm="100000">
                                          <p:val>
                                            <p:strVal val="#ppt_h"/>
                                          </p:val>
                                        </p:tav>
                                      </p:tavLst>
                                    </p:anim>
                                    <p:animEffect transition="in" filter="fade">
                                      <p:cBhvr>
                                        <p:cTn id="33" dur="2000"/>
                                        <p:tgtEl>
                                          <p:spTgt spid="39941">
                                            <p:txEl>
                                              <p:pRg st="4" end="4"/>
                                            </p:txEl>
                                          </p:spTgt>
                                        </p:tgtEl>
                                      </p:cBhvr>
                                    </p:animEffect>
                                  </p:childTnLst>
                                </p:cTn>
                              </p:par>
                            </p:childTnLst>
                          </p:cTn>
                        </p:par>
                        <p:par>
                          <p:cTn id="34" fill="hold" nodeType="afterGroup">
                            <p:stCondLst>
                              <p:cond delay="10000"/>
                            </p:stCondLst>
                            <p:childTnLst>
                              <p:par>
                                <p:cTn id="35" presetID="55" presetClass="entr" presetSubtype="0" fill="hold" grpId="0" nodeType="afterEffect">
                                  <p:stCondLst>
                                    <p:cond delay="0"/>
                                  </p:stCondLst>
                                  <p:childTnLst>
                                    <p:set>
                                      <p:cBhvr>
                                        <p:cTn id="36" dur="1" fill="hold">
                                          <p:stCondLst>
                                            <p:cond delay="0"/>
                                          </p:stCondLst>
                                        </p:cTn>
                                        <p:tgtEl>
                                          <p:spTgt spid="39941">
                                            <p:txEl>
                                              <p:pRg st="5" end="5"/>
                                            </p:txEl>
                                          </p:spTgt>
                                        </p:tgtEl>
                                        <p:attrNameLst>
                                          <p:attrName>style.visibility</p:attrName>
                                        </p:attrNameLst>
                                      </p:cBhvr>
                                      <p:to>
                                        <p:strVal val="visible"/>
                                      </p:to>
                                    </p:set>
                                    <p:anim calcmode="lin" valueType="num">
                                      <p:cBhvr>
                                        <p:cTn id="37" dur="2000" fill="hold"/>
                                        <p:tgtEl>
                                          <p:spTgt spid="39941">
                                            <p:txEl>
                                              <p:pRg st="5" end="5"/>
                                            </p:txEl>
                                          </p:spTgt>
                                        </p:tgtEl>
                                        <p:attrNameLst>
                                          <p:attrName>ppt_w</p:attrName>
                                        </p:attrNameLst>
                                      </p:cBhvr>
                                      <p:tavLst>
                                        <p:tav tm="0">
                                          <p:val>
                                            <p:strVal val="#ppt_w*0.70"/>
                                          </p:val>
                                        </p:tav>
                                        <p:tav tm="100000">
                                          <p:val>
                                            <p:strVal val="#ppt_w"/>
                                          </p:val>
                                        </p:tav>
                                      </p:tavLst>
                                    </p:anim>
                                    <p:anim calcmode="lin" valueType="num">
                                      <p:cBhvr>
                                        <p:cTn id="38" dur="2000" fill="hold"/>
                                        <p:tgtEl>
                                          <p:spTgt spid="39941">
                                            <p:txEl>
                                              <p:pRg st="5" end="5"/>
                                            </p:txEl>
                                          </p:spTgt>
                                        </p:tgtEl>
                                        <p:attrNameLst>
                                          <p:attrName>ppt_h</p:attrName>
                                        </p:attrNameLst>
                                      </p:cBhvr>
                                      <p:tavLst>
                                        <p:tav tm="0">
                                          <p:val>
                                            <p:strVal val="#ppt_h"/>
                                          </p:val>
                                        </p:tav>
                                        <p:tav tm="100000">
                                          <p:val>
                                            <p:strVal val="#ppt_h"/>
                                          </p:val>
                                        </p:tav>
                                      </p:tavLst>
                                    </p:anim>
                                    <p:animEffect transition="in" filter="fade">
                                      <p:cBhvr>
                                        <p:cTn id="39" dur="2000"/>
                                        <p:tgtEl>
                                          <p:spTgt spid="39941">
                                            <p:txEl>
                                              <p:pRg st="5" end="5"/>
                                            </p:txEl>
                                          </p:spTgt>
                                        </p:tgtEl>
                                      </p:cBhvr>
                                    </p:animEffect>
                                  </p:childTnLst>
                                </p:cTn>
                              </p:par>
                            </p:childTnLst>
                          </p:cTn>
                        </p:par>
                        <p:par>
                          <p:cTn id="40" fill="hold" nodeType="afterGroup">
                            <p:stCondLst>
                              <p:cond delay="12000"/>
                            </p:stCondLst>
                            <p:childTnLst>
                              <p:par>
                                <p:cTn id="41" presetID="55" presetClass="entr" presetSubtype="0" fill="hold" grpId="0" nodeType="afterEffect">
                                  <p:stCondLst>
                                    <p:cond delay="0"/>
                                  </p:stCondLst>
                                  <p:childTnLst>
                                    <p:set>
                                      <p:cBhvr>
                                        <p:cTn id="42" dur="1" fill="hold">
                                          <p:stCondLst>
                                            <p:cond delay="0"/>
                                          </p:stCondLst>
                                        </p:cTn>
                                        <p:tgtEl>
                                          <p:spTgt spid="39941">
                                            <p:txEl>
                                              <p:pRg st="6" end="6"/>
                                            </p:txEl>
                                          </p:spTgt>
                                        </p:tgtEl>
                                        <p:attrNameLst>
                                          <p:attrName>style.visibility</p:attrName>
                                        </p:attrNameLst>
                                      </p:cBhvr>
                                      <p:to>
                                        <p:strVal val="visible"/>
                                      </p:to>
                                    </p:set>
                                    <p:anim calcmode="lin" valueType="num">
                                      <p:cBhvr>
                                        <p:cTn id="43" dur="2000" fill="hold"/>
                                        <p:tgtEl>
                                          <p:spTgt spid="39941">
                                            <p:txEl>
                                              <p:pRg st="6" end="6"/>
                                            </p:txEl>
                                          </p:spTgt>
                                        </p:tgtEl>
                                        <p:attrNameLst>
                                          <p:attrName>ppt_w</p:attrName>
                                        </p:attrNameLst>
                                      </p:cBhvr>
                                      <p:tavLst>
                                        <p:tav tm="0">
                                          <p:val>
                                            <p:strVal val="#ppt_w*0.70"/>
                                          </p:val>
                                        </p:tav>
                                        <p:tav tm="100000">
                                          <p:val>
                                            <p:strVal val="#ppt_w"/>
                                          </p:val>
                                        </p:tav>
                                      </p:tavLst>
                                    </p:anim>
                                    <p:anim calcmode="lin" valueType="num">
                                      <p:cBhvr>
                                        <p:cTn id="44" dur="2000" fill="hold"/>
                                        <p:tgtEl>
                                          <p:spTgt spid="39941">
                                            <p:txEl>
                                              <p:pRg st="6" end="6"/>
                                            </p:txEl>
                                          </p:spTgt>
                                        </p:tgtEl>
                                        <p:attrNameLst>
                                          <p:attrName>ppt_h</p:attrName>
                                        </p:attrNameLst>
                                      </p:cBhvr>
                                      <p:tavLst>
                                        <p:tav tm="0">
                                          <p:val>
                                            <p:strVal val="#ppt_h"/>
                                          </p:val>
                                        </p:tav>
                                        <p:tav tm="100000">
                                          <p:val>
                                            <p:strVal val="#ppt_h"/>
                                          </p:val>
                                        </p:tav>
                                      </p:tavLst>
                                    </p:anim>
                                    <p:animEffect transition="in" filter="fade">
                                      <p:cBhvr>
                                        <p:cTn id="45" dur="2000"/>
                                        <p:tgtEl>
                                          <p:spTgt spid="39941">
                                            <p:txEl>
                                              <p:pRg st="6" end="6"/>
                                            </p:txEl>
                                          </p:spTgt>
                                        </p:tgtEl>
                                      </p:cBhvr>
                                    </p:animEffect>
                                  </p:childTnLst>
                                </p:cTn>
                              </p:par>
                            </p:childTnLst>
                          </p:cTn>
                        </p:par>
                        <p:par>
                          <p:cTn id="46" fill="hold" nodeType="afterGroup">
                            <p:stCondLst>
                              <p:cond delay="14000"/>
                            </p:stCondLst>
                            <p:childTnLst>
                              <p:par>
                                <p:cTn id="47" presetID="55" presetClass="entr" presetSubtype="0" fill="hold" grpId="0" nodeType="afterEffect">
                                  <p:stCondLst>
                                    <p:cond delay="0"/>
                                  </p:stCondLst>
                                  <p:childTnLst>
                                    <p:set>
                                      <p:cBhvr>
                                        <p:cTn id="48" dur="1" fill="hold">
                                          <p:stCondLst>
                                            <p:cond delay="0"/>
                                          </p:stCondLst>
                                        </p:cTn>
                                        <p:tgtEl>
                                          <p:spTgt spid="39941">
                                            <p:txEl>
                                              <p:pRg st="7" end="7"/>
                                            </p:txEl>
                                          </p:spTgt>
                                        </p:tgtEl>
                                        <p:attrNameLst>
                                          <p:attrName>style.visibility</p:attrName>
                                        </p:attrNameLst>
                                      </p:cBhvr>
                                      <p:to>
                                        <p:strVal val="visible"/>
                                      </p:to>
                                    </p:set>
                                    <p:anim calcmode="lin" valueType="num">
                                      <p:cBhvr>
                                        <p:cTn id="49" dur="2000" fill="hold"/>
                                        <p:tgtEl>
                                          <p:spTgt spid="39941">
                                            <p:txEl>
                                              <p:pRg st="7" end="7"/>
                                            </p:txEl>
                                          </p:spTgt>
                                        </p:tgtEl>
                                        <p:attrNameLst>
                                          <p:attrName>ppt_w</p:attrName>
                                        </p:attrNameLst>
                                      </p:cBhvr>
                                      <p:tavLst>
                                        <p:tav tm="0">
                                          <p:val>
                                            <p:strVal val="#ppt_w*0.70"/>
                                          </p:val>
                                        </p:tav>
                                        <p:tav tm="100000">
                                          <p:val>
                                            <p:strVal val="#ppt_w"/>
                                          </p:val>
                                        </p:tav>
                                      </p:tavLst>
                                    </p:anim>
                                    <p:anim calcmode="lin" valueType="num">
                                      <p:cBhvr>
                                        <p:cTn id="50" dur="2000" fill="hold"/>
                                        <p:tgtEl>
                                          <p:spTgt spid="39941">
                                            <p:txEl>
                                              <p:pRg st="7" end="7"/>
                                            </p:txEl>
                                          </p:spTgt>
                                        </p:tgtEl>
                                        <p:attrNameLst>
                                          <p:attrName>ppt_h</p:attrName>
                                        </p:attrNameLst>
                                      </p:cBhvr>
                                      <p:tavLst>
                                        <p:tav tm="0">
                                          <p:val>
                                            <p:strVal val="#ppt_h"/>
                                          </p:val>
                                        </p:tav>
                                        <p:tav tm="100000">
                                          <p:val>
                                            <p:strVal val="#ppt_h"/>
                                          </p:val>
                                        </p:tav>
                                      </p:tavLst>
                                    </p:anim>
                                    <p:animEffect transition="in" filter="fade">
                                      <p:cBhvr>
                                        <p:cTn id="51" dur="2000"/>
                                        <p:tgtEl>
                                          <p:spTgt spid="39941">
                                            <p:txEl>
                                              <p:pRg st="7" end="7"/>
                                            </p:txEl>
                                          </p:spTgt>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2000" fill="hold"/>
                                        <p:tgtEl>
                                          <p:spTgt spid="6"/>
                                        </p:tgtEl>
                                        <p:attrNameLst>
                                          <p:attrName>ppt_w</p:attrName>
                                        </p:attrNameLst>
                                      </p:cBhvr>
                                      <p:tavLst>
                                        <p:tav tm="0">
                                          <p:val>
                                            <p:strVal val="#ppt_w*0.70"/>
                                          </p:val>
                                        </p:tav>
                                        <p:tav tm="100000">
                                          <p:val>
                                            <p:strVal val="#ppt_w"/>
                                          </p:val>
                                        </p:tav>
                                      </p:tavLst>
                                    </p:anim>
                                    <p:anim calcmode="lin" valueType="num">
                                      <p:cBhvr>
                                        <p:cTn id="55" dur="2000" fill="hold"/>
                                        <p:tgtEl>
                                          <p:spTgt spid="6"/>
                                        </p:tgtEl>
                                        <p:attrNameLst>
                                          <p:attrName>ppt_h</p:attrName>
                                        </p:attrNameLst>
                                      </p:cBhvr>
                                      <p:tavLst>
                                        <p:tav tm="0">
                                          <p:val>
                                            <p:strVal val="#ppt_h"/>
                                          </p:val>
                                        </p:tav>
                                        <p:tav tm="100000">
                                          <p:val>
                                            <p:strVal val="#ppt_h"/>
                                          </p:val>
                                        </p:tav>
                                      </p:tavLst>
                                    </p:anim>
                                    <p:animEffect transition="in" filter="fade">
                                      <p:cBhvr>
                                        <p:cTn id="5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autoUpdateAnimBg="0"/>
      <p:bldP spid="39941" grpId="0" build="p" autoUpdateAnimBg="0"/>
      <p:bldP spid="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67544" y="548680"/>
            <a:ext cx="4824536" cy="5184576"/>
          </a:xfrm>
          <a:prstGeom prst="rect">
            <a:avLst/>
          </a:prstGeom>
          <a:ln>
            <a:solidFill>
              <a:schemeClr val="accent1"/>
            </a:solidFill>
          </a:ln>
        </p:spPr>
        <p:txBody>
          <a:bodyPr>
            <a:normAutofit/>
          </a:bodyPr>
          <a:lst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a:lstStyle>
          <a:p>
            <a:pPr marL="0" indent="0">
              <a:buFont typeface="Brush Script MT" pitchFamily="66" charset="0"/>
              <a:buNone/>
            </a:pPr>
            <a:r>
              <a:rPr lang="it-IT" b="1" i="1" dirty="0" err="1" smtClean="0"/>
              <a:t>Governance</a:t>
            </a:r>
            <a:r>
              <a:rPr lang="it-IT" dirty="0" smtClean="0"/>
              <a:t>  = </a:t>
            </a:r>
          </a:p>
          <a:p>
            <a:pPr marL="0" indent="0">
              <a:buFont typeface="Brush Script MT" pitchFamily="66" charset="0"/>
              <a:buNone/>
            </a:pPr>
            <a:r>
              <a:rPr lang="it-IT" i="1" dirty="0" smtClean="0"/>
              <a:t>capacità di esercitare da parte del dirigente una “politica”, una modalità con la quale improntare i comportamenti con i diversi interlocutori sulla base delle reciproche responsabilità e dei rispettivi e reciproci ruoli questo sia all’interno della propria realtà organizzativa sia all’esterno di questa </a:t>
            </a:r>
          </a:p>
          <a:p>
            <a:pPr marL="0" indent="0">
              <a:buFont typeface="Brush Script MT" pitchFamily="66" charset="0"/>
              <a:buNone/>
            </a:pPr>
            <a:r>
              <a:rPr lang="it-IT" sz="2000" dirty="0" smtClean="0"/>
              <a:t>(</a:t>
            </a:r>
            <a:r>
              <a:rPr lang="it-IT" sz="2000" dirty="0" err="1" smtClean="0"/>
              <a:t>Civelli</a:t>
            </a:r>
            <a:r>
              <a:rPr lang="it-IT" sz="2000" dirty="0" smtClean="0"/>
              <a:t>, 2012).</a:t>
            </a:r>
          </a:p>
        </p:txBody>
      </p:sp>
      <p:cxnSp>
        <p:nvCxnSpPr>
          <p:cNvPr id="4" name="Connettore 2 3"/>
          <p:cNvCxnSpPr>
            <a:stCxn id="2" idx="3"/>
          </p:cNvCxnSpPr>
          <p:nvPr/>
        </p:nvCxnSpPr>
        <p:spPr>
          <a:xfrm flipV="1">
            <a:off x="5292080" y="1412776"/>
            <a:ext cx="792088"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ttore 2 5"/>
          <p:cNvCxnSpPr>
            <a:stCxn id="2" idx="3"/>
          </p:cNvCxnSpPr>
          <p:nvPr/>
        </p:nvCxnSpPr>
        <p:spPr>
          <a:xfrm>
            <a:off x="5292080" y="3140968"/>
            <a:ext cx="792088"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ttangolo arrotondato 7"/>
          <p:cNvSpPr/>
          <p:nvPr/>
        </p:nvSpPr>
        <p:spPr>
          <a:xfrm>
            <a:off x="6054116" y="1346121"/>
            <a:ext cx="1944216" cy="93610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i="1" dirty="0" smtClean="0"/>
              <a:t>interna</a:t>
            </a:r>
            <a:endParaRPr lang="it-IT" sz="2800" i="1" dirty="0"/>
          </a:p>
        </p:txBody>
      </p:sp>
      <p:sp>
        <p:nvSpPr>
          <p:cNvPr id="9" name="Rettangolo arrotondato 8"/>
          <p:cNvSpPr/>
          <p:nvPr/>
        </p:nvSpPr>
        <p:spPr>
          <a:xfrm>
            <a:off x="6084168" y="4365104"/>
            <a:ext cx="1944216" cy="93610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i="1" dirty="0" smtClean="0"/>
              <a:t>esterna</a:t>
            </a:r>
            <a:endParaRPr lang="it-IT" sz="2800" i="1" dirty="0"/>
          </a:p>
        </p:txBody>
      </p:sp>
      <p:sp>
        <p:nvSpPr>
          <p:cNvPr id="10" name="Segnaposto numero diapositiva 9"/>
          <p:cNvSpPr>
            <a:spLocks noGrp="1"/>
          </p:cNvSpPr>
          <p:nvPr>
            <p:ph type="sldNum" sz="quarter" idx="12"/>
          </p:nvPr>
        </p:nvSpPr>
        <p:spPr/>
        <p:txBody>
          <a:bodyPr/>
          <a:lstStyle/>
          <a:p>
            <a:fld id="{3D3E5923-CD39-4435-837E-DFD97ED2B2ED}" type="slidenum">
              <a:rPr lang="it-IT" smtClean="0"/>
              <a:pPr/>
              <a:t>13</a:t>
            </a:fld>
            <a:endParaRPr lang="it-IT"/>
          </a:p>
        </p:txBody>
      </p:sp>
    </p:spTree>
    <p:extLst>
      <p:ext uri="{BB962C8B-B14F-4D97-AF65-F5344CB8AC3E}">
        <p14:creationId xmlns:p14="http://schemas.microsoft.com/office/powerpoint/2010/main" val="4260474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59917" y="692696"/>
            <a:ext cx="7920880" cy="5262979"/>
          </a:xfrm>
          <a:prstGeom prst="rect">
            <a:avLst/>
          </a:prstGeom>
          <a:noFill/>
          <a:ln>
            <a:solidFill>
              <a:srgbClr val="C00000"/>
            </a:solidFill>
          </a:ln>
        </p:spPr>
        <p:txBody>
          <a:bodyPr wrap="square" rtlCol="0">
            <a:spAutoFit/>
          </a:bodyPr>
          <a:lstStyle/>
          <a:p>
            <a:r>
              <a:rPr lang="it-IT" sz="2400" dirty="0"/>
              <a:t>N</a:t>
            </a:r>
            <a:r>
              <a:rPr lang="it-IT" sz="2400" dirty="0" smtClean="0"/>
              <a:t>el </a:t>
            </a:r>
            <a:r>
              <a:rPr lang="it-IT" sz="2400" dirty="0"/>
              <a:t>mondo scuola </a:t>
            </a:r>
            <a:r>
              <a:rPr lang="it-IT" sz="2400" b="1" i="1" dirty="0"/>
              <a:t>il confine tra interno </a:t>
            </a:r>
            <a:r>
              <a:rPr lang="it-IT" sz="2400" dirty="0" smtClean="0"/>
              <a:t>(singola organizzazione) </a:t>
            </a:r>
            <a:r>
              <a:rPr lang="it-IT" sz="2400" b="1" i="1" dirty="0"/>
              <a:t>ed esterno </a:t>
            </a:r>
            <a:r>
              <a:rPr lang="it-IT" sz="2400" dirty="0"/>
              <a:t>è  </a:t>
            </a:r>
            <a:r>
              <a:rPr lang="it-IT" sz="2400" dirty="0" smtClean="0"/>
              <a:t>tuttavia sempre </a:t>
            </a:r>
            <a:r>
              <a:rPr lang="it-IT" sz="2400" dirty="0"/>
              <a:t>più difficile da tracciare, mentre assume forte rilevanza la necessità di </a:t>
            </a:r>
            <a:r>
              <a:rPr lang="it-IT" sz="2400" i="1" dirty="0"/>
              <a:t>operare riflessivamente sulle relazioni </a:t>
            </a:r>
            <a:r>
              <a:rPr lang="it-IT" sz="2400" dirty="0"/>
              <a:t>(Donati 2010) </a:t>
            </a:r>
            <a:r>
              <a:rPr lang="it-IT" sz="2400" i="1" dirty="0"/>
              <a:t>e sul capitale sociale </a:t>
            </a:r>
            <a:r>
              <a:rPr lang="it-IT" sz="2400" dirty="0"/>
              <a:t>nelle sue diverse declinazioni (scuole, istituzioni sul territorio, famiglie, studenti ecc.) (</a:t>
            </a:r>
            <a:r>
              <a:rPr lang="it-IT" sz="2400" dirty="0" err="1"/>
              <a:t>Colozzi</a:t>
            </a:r>
            <a:r>
              <a:rPr lang="it-IT" sz="2400" dirty="0"/>
              <a:t> 2011). </a:t>
            </a:r>
            <a:endParaRPr lang="it-IT" sz="2400" dirty="0" smtClean="0"/>
          </a:p>
          <a:p>
            <a:endParaRPr lang="it-IT" sz="2400" dirty="0" smtClean="0"/>
          </a:p>
          <a:p>
            <a:r>
              <a:rPr lang="it-IT" sz="2400" dirty="0" smtClean="0"/>
              <a:t>Il </a:t>
            </a:r>
            <a:r>
              <a:rPr lang="it-IT" sz="2400" dirty="0"/>
              <a:t>“perimetro” scuola è sempre più ampio che non quello definito dagli edifici, dalle strutture, dalle numerosità ed eterogeneità delle popolazioni interessate e presenta la difficoltà di non essere leggibile in modo completo ed esaustivo da un unico punto di osservazione/valutazione</a:t>
            </a:r>
            <a:r>
              <a:rPr lang="it-IT" sz="2400" dirty="0" smtClean="0"/>
              <a:t>.</a:t>
            </a:r>
            <a:endParaRPr lang="it-IT" sz="2400" dirty="0"/>
          </a:p>
        </p:txBody>
      </p:sp>
      <p:sp>
        <p:nvSpPr>
          <p:cNvPr id="3" name="Segnaposto numero diapositiva 2"/>
          <p:cNvSpPr>
            <a:spLocks noGrp="1"/>
          </p:cNvSpPr>
          <p:nvPr>
            <p:ph type="sldNum" sz="quarter" idx="12"/>
          </p:nvPr>
        </p:nvSpPr>
        <p:spPr/>
        <p:txBody>
          <a:bodyPr/>
          <a:lstStyle/>
          <a:p>
            <a:fld id="{3D3E5923-CD39-4435-837E-DFD97ED2B2ED}" type="slidenum">
              <a:rPr lang="it-IT" smtClean="0"/>
              <a:pPr/>
              <a:t>14</a:t>
            </a:fld>
            <a:endParaRPr lang="it-IT"/>
          </a:p>
        </p:txBody>
      </p:sp>
    </p:spTree>
    <p:extLst>
      <p:ext uri="{BB962C8B-B14F-4D97-AF65-F5344CB8AC3E}">
        <p14:creationId xmlns:p14="http://schemas.microsoft.com/office/powerpoint/2010/main" val="3814616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magin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958" y="476672"/>
            <a:ext cx="8212498" cy="6048672"/>
          </a:xfrm>
          <a:prstGeom prst="rect">
            <a:avLst/>
          </a:prstGeom>
          <a:blipFill>
            <a:blip r:embed="rId3"/>
            <a:tile tx="0" ty="0" sx="100000" sy="100000" flip="none" algn="tl"/>
          </a:blipFill>
          <a:ln>
            <a:solidFill>
              <a:srgbClr val="C00000"/>
            </a:solidFill>
          </a:ln>
        </p:spPr>
      </p:pic>
      <p:sp>
        <p:nvSpPr>
          <p:cNvPr id="4" name="CasellaDiTesto 3"/>
          <p:cNvSpPr txBox="1"/>
          <p:nvPr/>
        </p:nvSpPr>
        <p:spPr>
          <a:xfrm>
            <a:off x="4794048" y="862826"/>
            <a:ext cx="2946303" cy="400110"/>
          </a:xfrm>
          <a:prstGeom prst="rect">
            <a:avLst/>
          </a:prstGeom>
          <a:noFill/>
        </p:spPr>
        <p:txBody>
          <a:bodyPr wrap="square" rtlCol="0">
            <a:spAutoFit/>
          </a:bodyPr>
          <a:lstStyle/>
          <a:p>
            <a:r>
              <a:rPr lang="it-IT" sz="2000" i="1" dirty="0" smtClean="0"/>
              <a:t>(secondo T. Bush, 1996)</a:t>
            </a:r>
            <a:endParaRPr lang="it-IT" sz="2000" i="1" dirty="0"/>
          </a:p>
        </p:txBody>
      </p:sp>
      <p:sp>
        <p:nvSpPr>
          <p:cNvPr id="2" name="Segnaposto numero diapositiva 1"/>
          <p:cNvSpPr>
            <a:spLocks noGrp="1"/>
          </p:cNvSpPr>
          <p:nvPr>
            <p:ph type="sldNum" sz="quarter" idx="12"/>
          </p:nvPr>
        </p:nvSpPr>
        <p:spPr/>
        <p:txBody>
          <a:bodyPr/>
          <a:lstStyle/>
          <a:p>
            <a:fld id="{3D3E5923-CD39-4435-837E-DFD97ED2B2ED}" type="slidenum">
              <a:rPr lang="it-IT" smtClean="0"/>
              <a:pPr/>
              <a:t>15</a:t>
            </a:fld>
            <a:endParaRPr lang="it-IT"/>
          </a:p>
        </p:txBody>
      </p:sp>
    </p:spTree>
    <p:extLst>
      <p:ext uri="{BB962C8B-B14F-4D97-AF65-F5344CB8AC3E}">
        <p14:creationId xmlns:p14="http://schemas.microsoft.com/office/powerpoint/2010/main" val="3614086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numero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5CFD945-E36D-4845-AA8D-479D23BC1289}" type="slidenum">
              <a:rPr lang="en-US" sz="1400" smtClean="0">
                <a:solidFill>
                  <a:schemeClr val="tx2"/>
                </a:solidFill>
                <a:latin typeface="Rage Italic" pitchFamily="66" charset="0"/>
              </a:rPr>
              <a:pPr/>
              <a:t>16</a:t>
            </a:fld>
            <a:endParaRPr lang="en-US" sz="1400" smtClean="0">
              <a:solidFill>
                <a:schemeClr val="tx2"/>
              </a:solidFill>
              <a:latin typeface="Rage Italic" pitchFamily="66" charset="0"/>
            </a:endParaRPr>
          </a:p>
        </p:txBody>
      </p:sp>
      <p:sp>
        <p:nvSpPr>
          <p:cNvPr id="4" name="CasellaDiTesto 3"/>
          <p:cNvSpPr txBox="1"/>
          <p:nvPr/>
        </p:nvSpPr>
        <p:spPr>
          <a:xfrm>
            <a:off x="685121" y="1486179"/>
            <a:ext cx="7992888" cy="4893647"/>
          </a:xfrm>
          <a:prstGeom prst="rect">
            <a:avLst/>
          </a:prstGeom>
          <a:noFill/>
          <a:ln>
            <a:solidFill>
              <a:schemeClr val="bg2">
                <a:lumMod val="50000"/>
              </a:schemeClr>
            </a:solidFill>
          </a:ln>
        </p:spPr>
        <p:txBody>
          <a:bodyPr wrap="square">
            <a:spAutoFit/>
          </a:bodyPr>
          <a:lstStyle/>
          <a:p>
            <a:pPr>
              <a:defRPr/>
            </a:pPr>
            <a:r>
              <a:rPr lang="it-IT" sz="2000" dirty="0" smtClean="0"/>
              <a:t>- </a:t>
            </a:r>
            <a:r>
              <a:rPr lang="it-IT" sz="2400" dirty="0"/>
              <a:t>la </a:t>
            </a:r>
            <a:r>
              <a:rPr lang="it-IT" sz="2400" b="1" dirty="0"/>
              <a:t>partecipazione</a:t>
            </a:r>
            <a:r>
              <a:rPr lang="it-IT" sz="2400" dirty="0"/>
              <a:t>: le scuole devono aprirsi, sia nel momento decisionale che in quello operativo, alla collettività; </a:t>
            </a:r>
          </a:p>
          <a:p>
            <a:pPr>
              <a:defRPr/>
            </a:pPr>
            <a:r>
              <a:rPr lang="it-IT" sz="2400" dirty="0" smtClean="0"/>
              <a:t>- la</a:t>
            </a:r>
            <a:r>
              <a:rPr lang="it-IT" sz="2400" b="1" dirty="0" smtClean="0"/>
              <a:t> </a:t>
            </a:r>
            <a:r>
              <a:rPr lang="it-IT" sz="2400" b="1" dirty="0"/>
              <a:t>negoziazione</a:t>
            </a:r>
            <a:r>
              <a:rPr lang="it-IT" sz="2400" dirty="0"/>
              <a:t>: le scuole devono porre attenzione agli </a:t>
            </a:r>
            <a:r>
              <a:rPr lang="it-IT" sz="2400" dirty="0" err="1"/>
              <a:t>stakeholders</a:t>
            </a:r>
            <a:r>
              <a:rPr lang="it-IT" sz="2400" dirty="0"/>
              <a:t> locali; </a:t>
            </a:r>
          </a:p>
          <a:p>
            <a:pPr>
              <a:defRPr/>
            </a:pPr>
            <a:r>
              <a:rPr lang="it-IT" sz="2400" dirty="0"/>
              <a:t>- </a:t>
            </a:r>
            <a:r>
              <a:rPr lang="it-IT" sz="2400" b="1" dirty="0"/>
              <a:t>il coordinamento</a:t>
            </a:r>
            <a:r>
              <a:rPr lang="it-IT" sz="2400" dirty="0"/>
              <a:t>: al fine di ottimizzare i risultati le scuole </a:t>
            </a:r>
            <a:r>
              <a:rPr lang="it-IT" sz="2400" dirty="0" smtClean="0"/>
              <a:t>devono </a:t>
            </a:r>
            <a:r>
              <a:rPr lang="it-IT" sz="2400" dirty="0"/>
              <a:t>collaborare fattivamente per il raggiungimento degli obiettivi adottando modelli e approcci che consentano una più rapida ed efficace soluzione dei problemi. </a:t>
            </a:r>
          </a:p>
          <a:p>
            <a:pPr>
              <a:defRPr/>
            </a:pPr>
            <a:r>
              <a:rPr lang="it-IT" sz="2400" dirty="0"/>
              <a:t>- </a:t>
            </a:r>
            <a:r>
              <a:rPr lang="it-IT" sz="2400" b="1" dirty="0"/>
              <a:t>la coerenza</a:t>
            </a:r>
            <a:r>
              <a:rPr lang="it-IT" sz="2400" dirty="0"/>
              <a:t>: le politiche e gli interventi delle scuole devono essere coerenti con altri livelli della Pubblica </a:t>
            </a:r>
            <a:r>
              <a:rPr lang="it-IT" sz="2400" dirty="0" smtClean="0"/>
              <a:t>Amministrazione. </a:t>
            </a:r>
            <a:endParaRPr lang="it-IT" sz="2400" dirty="0"/>
          </a:p>
        </p:txBody>
      </p:sp>
      <p:sp>
        <p:nvSpPr>
          <p:cNvPr id="53252" name="CasellaDiTesto 4"/>
          <p:cNvSpPr txBox="1">
            <a:spLocks noChangeArrowheads="1"/>
          </p:cNvSpPr>
          <p:nvPr/>
        </p:nvSpPr>
        <p:spPr bwMode="auto">
          <a:xfrm>
            <a:off x="5488601" y="6068169"/>
            <a:ext cx="31670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it-IT" sz="1600" i="1" dirty="0" smtClean="0"/>
              <a:t>(Cfr</a:t>
            </a:r>
            <a:r>
              <a:rPr lang="it-IT" sz="1600" i="1" dirty="0"/>
              <a:t>. D.S. Bernardi Maria </a:t>
            </a:r>
            <a:r>
              <a:rPr lang="it-IT" sz="1600" i="1" dirty="0" smtClean="0"/>
              <a:t>Grazia)</a:t>
            </a:r>
            <a:endParaRPr lang="it-IT" sz="1600" i="1" dirty="0"/>
          </a:p>
        </p:txBody>
      </p:sp>
      <p:sp>
        <p:nvSpPr>
          <p:cNvPr id="2" name="CasellaDiTesto 1"/>
          <p:cNvSpPr txBox="1"/>
          <p:nvPr/>
        </p:nvSpPr>
        <p:spPr>
          <a:xfrm>
            <a:off x="662775" y="260648"/>
            <a:ext cx="7992888" cy="1384995"/>
          </a:xfrm>
          <a:prstGeom prst="rect">
            <a:avLst/>
          </a:prstGeom>
          <a:noFill/>
        </p:spPr>
        <p:txBody>
          <a:bodyPr wrap="square" rtlCol="0">
            <a:spAutoFit/>
          </a:bodyPr>
          <a:lstStyle/>
          <a:p>
            <a:pPr algn="ctr"/>
            <a:r>
              <a:rPr lang="it-IT" sz="2800" b="1" dirty="0" smtClean="0">
                <a:solidFill>
                  <a:schemeClr val="bg2">
                    <a:lumMod val="25000"/>
                  </a:schemeClr>
                </a:solidFill>
              </a:rPr>
              <a:t>Alcune caratteristiche </a:t>
            </a:r>
          </a:p>
          <a:p>
            <a:pPr algn="ctr"/>
            <a:r>
              <a:rPr lang="it-IT" sz="2800" b="1" dirty="0" smtClean="0">
                <a:solidFill>
                  <a:schemeClr val="bg2">
                    <a:lumMod val="25000"/>
                  </a:schemeClr>
                </a:solidFill>
              </a:rPr>
              <a:t>della </a:t>
            </a:r>
            <a:r>
              <a:rPr lang="it-IT" sz="2800" b="1" i="1" dirty="0" err="1" smtClean="0">
                <a:solidFill>
                  <a:schemeClr val="bg2">
                    <a:lumMod val="25000"/>
                  </a:schemeClr>
                </a:solidFill>
              </a:rPr>
              <a:t>governance</a:t>
            </a:r>
            <a:r>
              <a:rPr lang="it-IT" sz="2800" b="1" dirty="0" smtClean="0">
                <a:solidFill>
                  <a:schemeClr val="bg2">
                    <a:lumMod val="25000"/>
                  </a:schemeClr>
                </a:solidFill>
              </a:rPr>
              <a:t> scolastica:</a:t>
            </a:r>
          </a:p>
          <a:p>
            <a:pPr algn="ctr"/>
            <a:endParaRPr lang="it-IT" sz="2800" b="1" dirty="0">
              <a:solidFill>
                <a:schemeClr val="bg2">
                  <a:lumMod val="25000"/>
                </a:schemeClr>
              </a:solidFill>
            </a:endParaRPr>
          </a:p>
        </p:txBody>
      </p:sp>
    </p:spTree>
    <p:extLst>
      <p:ext uri="{BB962C8B-B14F-4D97-AF65-F5344CB8AC3E}">
        <p14:creationId xmlns:p14="http://schemas.microsoft.com/office/powerpoint/2010/main" val="2018346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1"/>
          <p:cNvSpPr/>
          <p:nvPr/>
        </p:nvSpPr>
        <p:spPr>
          <a:xfrm>
            <a:off x="3923928" y="4077072"/>
            <a:ext cx="4536504" cy="22122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4000" dirty="0" smtClean="0"/>
          </a:p>
          <a:p>
            <a:pPr algn="ctr"/>
            <a:r>
              <a:rPr lang="it-IT" sz="4000" dirty="0" smtClean="0"/>
              <a:t>2. Quadro di riferimento del MIUR</a:t>
            </a:r>
            <a:endParaRPr lang="it-IT" sz="4000" i="1" dirty="0" smtClean="0"/>
          </a:p>
          <a:p>
            <a:pPr algn="ctr"/>
            <a:endParaRPr lang="it-IT" sz="40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124744"/>
            <a:ext cx="2304256" cy="2304256"/>
          </a:xfrm>
          <a:prstGeom prst="rect">
            <a:avLst/>
          </a:prstGeom>
          <a:ln>
            <a:solidFill>
              <a:srgbClr val="C00000"/>
            </a:solidFill>
          </a:ln>
        </p:spPr>
      </p:pic>
      <p:sp>
        <p:nvSpPr>
          <p:cNvPr id="5" name="Segnaposto numero diapositiva 4"/>
          <p:cNvSpPr>
            <a:spLocks noGrp="1"/>
          </p:cNvSpPr>
          <p:nvPr>
            <p:ph type="sldNum" sz="quarter" idx="12"/>
          </p:nvPr>
        </p:nvSpPr>
        <p:spPr/>
        <p:txBody>
          <a:bodyPr/>
          <a:lstStyle/>
          <a:p>
            <a:fld id="{1F4508B6-748E-4298-863B-4449004691E5}" type="slidenum">
              <a:rPr lang="it-IT" smtClean="0"/>
              <a:t>17</a:t>
            </a:fld>
            <a:endParaRPr lang="it-IT"/>
          </a:p>
        </p:txBody>
      </p:sp>
    </p:spTree>
    <p:extLst>
      <p:ext uri="{BB962C8B-B14F-4D97-AF65-F5344CB8AC3E}">
        <p14:creationId xmlns:p14="http://schemas.microsoft.com/office/powerpoint/2010/main" val="363194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testo 2"/>
          <p:cNvSpPr>
            <a:spLocks noGrp="1"/>
          </p:cNvSpPr>
          <p:nvPr>
            <p:ph type="body" idx="1"/>
          </p:nvPr>
        </p:nvSpPr>
        <p:spPr>
          <a:xfrm>
            <a:off x="467544" y="332656"/>
            <a:ext cx="3960440" cy="936104"/>
          </a:xfrm>
        </p:spPr>
        <p:txBody>
          <a:bodyPr>
            <a:normAutofit/>
          </a:bodyPr>
          <a:lstStyle/>
          <a:p>
            <a:pPr algn="ctr" eaLnBrk="1" hangingPunct="1"/>
            <a:r>
              <a:rPr lang="it-IT" sz="2800" dirty="0" smtClean="0"/>
              <a:t>Riferimenti base</a:t>
            </a:r>
          </a:p>
        </p:txBody>
      </p:sp>
      <p:sp>
        <p:nvSpPr>
          <p:cNvPr id="29699" name="Segnaposto testo 3"/>
          <p:cNvSpPr>
            <a:spLocks noGrp="1"/>
          </p:cNvSpPr>
          <p:nvPr>
            <p:ph type="body" sz="quarter" idx="3"/>
          </p:nvPr>
        </p:nvSpPr>
        <p:spPr>
          <a:xfrm>
            <a:off x="4716016" y="332656"/>
            <a:ext cx="3816424" cy="1296144"/>
          </a:xfrm>
        </p:spPr>
        <p:txBody>
          <a:bodyPr>
            <a:normAutofit lnSpcReduction="10000"/>
          </a:bodyPr>
          <a:lstStyle/>
          <a:p>
            <a:pPr algn="ctr" eaLnBrk="1" hangingPunct="1">
              <a:defRPr/>
            </a:pPr>
            <a:r>
              <a:rPr lang="it-IT" sz="2800" dirty="0" smtClean="0"/>
              <a:t>Nuovi elementi introdotti con il riordino del 2010</a:t>
            </a:r>
          </a:p>
        </p:txBody>
      </p:sp>
      <p:sp>
        <p:nvSpPr>
          <p:cNvPr id="5" name="Segnaposto contenuto 4"/>
          <p:cNvSpPr>
            <a:spLocks noGrp="1"/>
          </p:cNvSpPr>
          <p:nvPr>
            <p:ph sz="quarter" idx="4294967295"/>
          </p:nvPr>
        </p:nvSpPr>
        <p:spPr>
          <a:xfrm>
            <a:off x="467544" y="1412776"/>
            <a:ext cx="3960440" cy="4824536"/>
          </a:xfrm>
          <a:prstGeom prst="rect">
            <a:avLst/>
          </a:prstGeom>
          <a:ln>
            <a:solidFill>
              <a:schemeClr val="bg2">
                <a:lumMod val="50000"/>
              </a:schemeClr>
            </a:solidFill>
          </a:ln>
        </p:spPr>
        <p:txBody>
          <a:bodyPr/>
          <a:lstStyle/>
          <a:p>
            <a:pPr eaLnBrk="1" hangingPunct="1">
              <a:defRPr/>
            </a:pPr>
            <a:r>
              <a:rPr lang="it-IT" sz="2400" dirty="0" smtClean="0">
                <a:latin typeface="Arial Narrow" pitchFamily="34" charset="0"/>
              </a:rPr>
              <a:t>L'autonomia delle istituzioni scolastiche, sancita dall'articolo 117 della Costituzione</a:t>
            </a:r>
          </a:p>
          <a:p>
            <a:pPr eaLnBrk="1" hangingPunct="1">
              <a:defRPr/>
            </a:pPr>
            <a:r>
              <a:rPr lang="it-IT" sz="2400" dirty="0" smtClean="0">
                <a:latin typeface="Arial Narrow" pitchFamily="34" charset="0"/>
              </a:rPr>
              <a:t>Decreti delegati del 1974</a:t>
            </a:r>
          </a:p>
          <a:p>
            <a:pPr eaLnBrk="1" hangingPunct="1">
              <a:defRPr/>
            </a:pPr>
            <a:r>
              <a:rPr lang="it-IT" sz="2400" dirty="0" smtClean="0">
                <a:latin typeface="Arial Narrow" pitchFamily="34" charset="0"/>
              </a:rPr>
              <a:t>Legge sull’autonomia scolastica legge 15 marzo 1997, n. 59, e successive modificazioni </a:t>
            </a:r>
            <a:r>
              <a:rPr lang="it-IT" sz="2400" dirty="0">
                <a:latin typeface="Arial Narrow" pitchFamily="34" charset="0"/>
              </a:rPr>
              <a:t>(</a:t>
            </a:r>
            <a:r>
              <a:rPr lang="it-IT" sz="2400" dirty="0" smtClean="0">
                <a:latin typeface="Arial Narrow" pitchFamily="34" charset="0"/>
              </a:rPr>
              <a:t>articolo 21)</a:t>
            </a:r>
          </a:p>
          <a:p>
            <a:pPr eaLnBrk="1" hangingPunct="1">
              <a:defRPr/>
            </a:pPr>
            <a:r>
              <a:rPr lang="it-IT" sz="2400" dirty="0" smtClean="0">
                <a:latin typeface="Arial Narrow" pitchFamily="34" charset="0"/>
              </a:rPr>
              <a:t>Decreto </a:t>
            </a:r>
            <a:r>
              <a:rPr lang="it-IT" sz="2400" dirty="0">
                <a:latin typeface="Arial Narrow" pitchFamily="34" charset="0"/>
              </a:rPr>
              <a:t>del Presidente della Repubblica 8 marzo 1999, n. 275</a:t>
            </a:r>
            <a:r>
              <a:rPr lang="it-IT" sz="2400" dirty="0" smtClean="0">
                <a:latin typeface="Arial Narrow" pitchFamily="34" charset="0"/>
              </a:rPr>
              <a:t>.</a:t>
            </a:r>
            <a:endParaRPr lang="it-IT" sz="2400" dirty="0">
              <a:latin typeface="Arial Narrow" pitchFamily="34" charset="0"/>
            </a:endParaRPr>
          </a:p>
        </p:txBody>
      </p:sp>
      <p:sp>
        <p:nvSpPr>
          <p:cNvPr id="6" name="Segnaposto contenuto 5"/>
          <p:cNvSpPr>
            <a:spLocks noGrp="1"/>
          </p:cNvSpPr>
          <p:nvPr>
            <p:ph sz="quarter" idx="4294967295"/>
          </p:nvPr>
        </p:nvSpPr>
        <p:spPr>
          <a:xfrm>
            <a:off x="4716016" y="1882776"/>
            <a:ext cx="3816424" cy="4282528"/>
          </a:xfrm>
          <a:prstGeom prst="rect">
            <a:avLst/>
          </a:prstGeom>
          <a:ln>
            <a:solidFill>
              <a:schemeClr val="tx2">
                <a:lumMod val="40000"/>
                <a:lumOff val="60000"/>
              </a:schemeClr>
            </a:solidFill>
          </a:ln>
        </p:spPr>
        <p:txBody>
          <a:bodyPr/>
          <a:lstStyle/>
          <a:p>
            <a:pPr marL="109728" indent="0" eaLnBrk="1" hangingPunct="1">
              <a:buNone/>
              <a:defRPr/>
            </a:pPr>
            <a:r>
              <a:rPr lang="it-IT" i="1" dirty="0" smtClean="0"/>
              <a:t>Regolamenti governativi del 2010 </a:t>
            </a:r>
            <a:r>
              <a:rPr lang="it-IT" dirty="0" smtClean="0"/>
              <a:t>dei licei, IT e IP</a:t>
            </a:r>
          </a:p>
          <a:p>
            <a:pPr eaLnBrk="1" hangingPunct="1">
              <a:defRPr/>
            </a:pPr>
            <a:endParaRPr lang="it-IT" dirty="0" smtClean="0"/>
          </a:p>
          <a:p>
            <a:pPr eaLnBrk="1" hangingPunct="1">
              <a:defRPr/>
            </a:pPr>
            <a:endParaRPr lang="it-IT" dirty="0" smtClean="0"/>
          </a:p>
          <a:p>
            <a:pPr eaLnBrk="1" hangingPunct="1">
              <a:defRPr/>
            </a:pPr>
            <a:endParaRPr lang="it-IT" dirty="0" smtClean="0"/>
          </a:p>
          <a:p>
            <a:pPr marL="0" indent="0" eaLnBrk="1" hangingPunct="1">
              <a:buFont typeface="Brush Script MT" pitchFamily="66" charset="0"/>
              <a:buNone/>
              <a:defRPr/>
            </a:pPr>
            <a:r>
              <a:rPr lang="it-IT" dirty="0" smtClean="0"/>
              <a:t>       - CTS  </a:t>
            </a:r>
          </a:p>
          <a:p>
            <a:pPr marL="0" indent="0" eaLnBrk="1" hangingPunct="1">
              <a:buFont typeface="Brush Script MT" pitchFamily="66" charset="0"/>
              <a:buNone/>
              <a:defRPr/>
            </a:pPr>
            <a:r>
              <a:rPr lang="it-IT" dirty="0"/>
              <a:t> </a:t>
            </a:r>
            <a:r>
              <a:rPr lang="it-IT" dirty="0" smtClean="0"/>
              <a:t>      - Dipartimenti</a:t>
            </a:r>
          </a:p>
          <a:p>
            <a:pPr marL="0" indent="0" eaLnBrk="1" hangingPunct="1">
              <a:buFont typeface="Brush Script MT" pitchFamily="66" charset="0"/>
              <a:buNone/>
              <a:defRPr/>
            </a:pPr>
            <a:endParaRPr lang="it-IT" dirty="0"/>
          </a:p>
        </p:txBody>
      </p:sp>
      <p:sp>
        <p:nvSpPr>
          <p:cNvPr id="30726" name="Segnaposto numero diapositiva 2"/>
          <p:cNvSpPr>
            <a:spLocks noGrp="1"/>
          </p:cNvSpPr>
          <p:nvPr>
            <p:ph type="sldNum" sz="quarter" idx="4294967295"/>
          </p:nvPr>
        </p:nvSpPr>
        <p:spPr bwMode="auto">
          <a:xfrm>
            <a:off x="7670800" y="5808663"/>
            <a:ext cx="554038"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25759A6-9E67-428A-9F49-1269FF264528}" type="slidenum">
              <a:rPr lang="en-US" sz="1400" smtClean="0">
                <a:solidFill>
                  <a:schemeClr val="tx2"/>
                </a:solidFill>
                <a:latin typeface="Rage Italic" pitchFamily="66" charset="0"/>
              </a:rPr>
              <a:pPr/>
              <a:t>18</a:t>
            </a:fld>
            <a:endParaRPr lang="en-US" sz="1400" smtClean="0">
              <a:solidFill>
                <a:schemeClr val="tx2"/>
              </a:solidFill>
              <a:latin typeface="Rage Italic" pitchFamily="66" charset="0"/>
            </a:endParaRPr>
          </a:p>
        </p:txBody>
      </p:sp>
      <p:sp>
        <p:nvSpPr>
          <p:cNvPr id="2" name="Freccia in giù 1"/>
          <p:cNvSpPr/>
          <p:nvPr/>
        </p:nvSpPr>
        <p:spPr>
          <a:xfrm>
            <a:off x="6084168" y="3780233"/>
            <a:ext cx="1296144"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73365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sz="half" idx="1"/>
          </p:nvPr>
        </p:nvSpPr>
        <p:spPr>
          <a:xfrm>
            <a:off x="251520" y="404664"/>
            <a:ext cx="4824536" cy="5602627"/>
          </a:xfrm>
          <a:ln>
            <a:solidFill>
              <a:schemeClr val="bg2">
                <a:lumMod val="25000"/>
              </a:schemeClr>
            </a:solidFill>
          </a:ln>
        </p:spPr>
        <p:txBody>
          <a:bodyPr>
            <a:noAutofit/>
          </a:bodyPr>
          <a:lstStyle/>
          <a:p>
            <a:pPr marL="109728" indent="0">
              <a:buNone/>
            </a:pPr>
            <a:r>
              <a:rPr lang="it-IT" sz="2400" b="1" dirty="0"/>
              <a:t>Gli istituti tecnici e professionali </a:t>
            </a:r>
            <a:r>
              <a:rPr lang="it-IT" sz="2000" dirty="0"/>
              <a:t>… </a:t>
            </a:r>
            <a:r>
              <a:rPr lang="it-IT" sz="2000" i="1" dirty="0"/>
              <a:t>“possono dotarsi, nell'esercizio della loro autonomia didattica e organizzativa, di un </a:t>
            </a:r>
            <a:r>
              <a:rPr lang="it-IT" sz="2000" b="1" i="1" dirty="0"/>
              <a:t>comitato tecnico-scientifico</a:t>
            </a:r>
            <a:r>
              <a:rPr lang="it-IT" sz="2000" i="1" dirty="0"/>
              <a:t>, senza nuovi e maggiori oneri per la finanza pubblica, composto da docenti e da esperti del mondo del lavoro, delle professioni e della ricerca scientifica e tecnologica, con funzioni consultive e di proposta per l'organizzazione delle aree di indirizzo e l'utilizzazione degli spazi di autonomia e flessibilità; ai componenti del comitato non spettano compensi ad alcun titolo..."</a:t>
            </a:r>
            <a:r>
              <a:rPr lang="it-IT" sz="2000" dirty="0"/>
              <a:t> (D.P.R. 15 marzo 2010, n. 87, n. 88).</a:t>
            </a:r>
          </a:p>
          <a:p>
            <a:r>
              <a:rPr lang="it-IT" sz="2000" dirty="0"/>
              <a:t/>
            </a:r>
            <a:br>
              <a:rPr lang="it-IT" sz="2000" dirty="0"/>
            </a:br>
            <a:endParaRPr lang="it-IT" sz="2000" dirty="0"/>
          </a:p>
        </p:txBody>
      </p:sp>
      <p:sp>
        <p:nvSpPr>
          <p:cNvPr id="6" name="Segnaposto contenuto 5"/>
          <p:cNvSpPr>
            <a:spLocks noGrp="1"/>
          </p:cNvSpPr>
          <p:nvPr>
            <p:ph sz="half" idx="2"/>
          </p:nvPr>
        </p:nvSpPr>
        <p:spPr>
          <a:xfrm>
            <a:off x="5148064" y="404664"/>
            <a:ext cx="3672408" cy="5602627"/>
          </a:xfrm>
          <a:ln>
            <a:solidFill>
              <a:srgbClr val="C00000"/>
            </a:solidFill>
          </a:ln>
        </p:spPr>
        <p:txBody>
          <a:bodyPr>
            <a:noAutofit/>
          </a:bodyPr>
          <a:lstStyle/>
          <a:p>
            <a:pPr marL="109728" indent="0">
              <a:buNone/>
            </a:pPr>
            <a:r>
              <a:rPr lang="it-IT" sz="2400" b="1" dirty="0" smtClean="0"/>
              <a:t>I </a:t>
            </a:r>
            <a:r>
              <a:rPr lang="it-IT" sz="2400" b="1" dirty="0"/>
              <a:t>licei</a:t>
            </a:r>
            <a:r>
              <a:rPr lang="it-IT" sz="2400" dirty="0"/>
              <a:t> “</a:t>
            </a:r>
            <a:r>
              <a:rPr lang="it-IT" sz="2400" i="1" dirty="0"/>
              <a:t>possono dotarsi, …, di un </a:t>
            </a:r>
            <a:r>
              <a:rPr lang="it-IT" sz="2400" b="1" i="1" dirty="0"/>
              <a:t>comitato scientifico </a:t>
            </a:r>
            <a:r>
              <a:rPr lang="it-IT" sz="2400" i="1" dirty="0"/>
              <a:t>composto di docenti e di esperti del mondo del lavoro, delle professioni, della ricerca scientifica e tecnologica, delle </a:t>
            </a:r>
            <a:r>
              <a:rPr lang="it-IT" sz="2400" b="1" i="1" dirty="0"/>
              <a:t>università e delle istituzioni di alta formazione artistica, musicale e coreutica</a:t>
            </a:r>
            <a:r>
              <a:rPr lang="it-IT" sz="2400" i="1" dirty="0"/>
              <a:t>..."</a:t>
            </a:r>
            <a:r>
              <a:rPr lang="it-IT" sz="2400" dirty="0"/>
              <a:t> </a:t>
            </a:r>
            <a:r>
              <a:rPr lang="it-IT" sz="2000" dirty="0"/>
              <a:t>(D.P.R. 15 marzo 2010, n. 89).</a:t>
            </a:r>
            <a:br>
              <a:rPr lang="it-IT" sz="2000" dirty="0"/>
            </a:br>
            <a:endParaRPr lang="it-IT" sz="2000" dirty="0"/>
          </a:p>
          <a:p>
            <a:endParaRPr lang="it-IT" sz="2400" dirty="0"/>
          </a:p>
        </p:txBody>
      </p:sp>
      <p:sp>
        <p:nvSpPr>
          <p:cNvPr id="8" name="Segnaposto numero diapositiva 7"/>
          <p:cNvSpPr>
            <a:spLocks noGrp="1"/>
          </p:cNvSpPr>
          <p:nvPr>
            <p:ph type="sldNum" sz="quarter" idx="12"/>
          </p:nvPr>
        </p:nvSpPr>
        <p:spPr/>
        <p:txBody>
          <a:bodyPr/>
          <a:lstStyle/>
          <a:p>
            <a:fld id="{1F4508B6-748E-4298-863B-4449004691E5}" type="slidenum">
              <a:rPr lang="it-IT" smtClean="0"/>
              <a:t>19</a:t>
            </a:fld>
            <a:endParaRPr lang="it-IT"/>
          </a:p>
        </p:txBody>
      </p:sp>
    </p:spTree>
    <p:extLst>
      <p:ext uri="{BB962C8B-B14F-4D97-AF65-F5344CB8AC3E}">
        <p14:creationId xmlns:p14="http://schemas.microsoft.com/office/powerpoint/2010/main" val="41293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Sommario </a:t>
            </a:r>
            <a:endParaRPr lang="it-IT" dirty="0"/>
          </a:p>
        </p:txBody>
      </p:sp>
      <p:sp>
        <p:nvSpPr>
          <p:cNvPr id="5" name="Segnaposto contenuto 4"/>
          <p:cNvSpPr>
            <a:spLocks noGrp="1"/>
          </p:cNvSpPr>
          <p:nvPr>
            <p:ph idx="1"/>
          </p:nvPr>
        </p:nvSpPr>
        <p:spPr/>
        <p:txBody>
          <a:bodyPr>
            <a:normAutofit/>
          </a:bodyPr>
          <a:lstStyle/>
          <a:p>
            <a:endParaRPr lang="it-IT" sz="3200" dirty="0" smtClean="0"/>
          </a:p>
          <a:p>
            <a:r>
              <a:rPr lang="it-IT" sz="3200" dirty="0" smtClean="0"/>
              <a:t>Contesto di riferimento</a:t>
            </a:r>
          </a:p>
          <a:p>
            <a:endParaRPr lang="it-IT" sz="3200" dirty="0"/>
          </a:p>
          <a:p>
            <a:r>
              <a:rPr lang="it-IT" sz="3200" dirty="0" smtClean="0"/>
              <a:t>Quadro di riferimento del MIUR</a:t>
            </a:r>
            <a:endParaRPr lang="it-IT" sz="3200" dirty="0"/>
          </a:p>
          <a:p>
            <a:endParaRPr lang="it-IT" sz="3200" i="1" dirty="0"/>
          </a:p>
          <a:p>
            <a:r>
              <a:rPr lang="it-IT" sz="3200" dirty="0" smtClean="0"/>
              <a:t>Alcune esperienze in atto  </a:t>
            </a:r>
          </a:p>
          <a:p>
            <a:endParaRPr lang="it-IT" sz="3200" dirty="0"/>
          </a:p>
          <a:p>
            <a:pPr marL="109728" indent="0">
              <a:buNone/>
            </a:pPr>
            <a:endParaRPr lang="it-IT" sz="3200" dirty="0"/>
          </a:p>
        </p:txBody>
      </p:sp>
      <p:sp>
        <p:nvSpPr>
          <p:cNvPr id="7" name="Segnaposto numero diapositiva 6"/>
          <p:cNvSpPr>
            <a:spLocks noGrp="1"/>
          </p:cNvSpPr>
          <p:nvPr>
            <p:ph type="sldNum" sz="quarter" idx="12"/>
          </p:nvPr>
        </p:nvSpPr>
        <p:spPr/>
        <p:txBody>
          <a:bodyPr/>
          <a:lstStyle/>
          <a:p>
            <a:fld id="{1F4508B6-748E-4298-863B-4449004691E5}" type="slidenum">
              <a:rPr lang="it-IT" smtClean="0"/>
              <a:t>2</a:t>
            </a:fld>
            <a:endParaRPr lang="it-IT"/>
          </a:p>
        </p:txBody>
      </p:sp>
    </p:spTree>
    <p:extLst>
      <p:ext uri="{BB962C8B-B14F-4D97-AF65-F5344CB8AC3E}">
        <p14:creationId xmlns:p14="http://schemas.microsoft.com/office/powerpoint/2010/main" val="2229194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79912" y="3441457"/>
            <a:ext cx="5122912" cy="2952328"/>
          </a:xfrm>
        </p:spPr>
        <p:txBody>
          <a:bodyPr>
            <a:noAutofit/>
          </a:bodyPr>
          <a:lstStyle/>
          <a:p>
            <a:pPr algn="ctr">
              <a:defRPr/>
            </a:pPr>
            <a:r>
              <a:rPr lang="it-IT" sz="3200" b="1" dirty="0" smtClean="0">
                <a:solidFill>
                  <a:schemeClr val="bg2">
                    <a:lumMod val="50000"/>
                  </a:schemeClr>
                </a:solidFill>
                <a:latin typeface="Arial Narrow" pitchFamily="34" charset="0"/>
              </a:rPr>
              <a:t>Il disegno di legge sulle </a:t>
            </a:r>
            <a:br>
              <a:rPr lang="it-IT" sz="3200" b="1" dirty="0" smtClean="0">
                <a:solidFill>
                  <a:schemeClr val="bg2">
                    <a:lumMod val="50000"/>
                  </a:schemeClr>
                </a:solidFill>
                <a:latin typeface="Arial Narrow" pitchFamily="34" charset="0"/>
              </a:rPr>
            </a:br>
            <a:r>
              <a:rPr lang="it-IT" sz="3200" i="1" dirty="0" smtClean="0">
                <a:latin typeface="Arial Narrow" pitchFamily="34" charset="0"/>
              </a:rPr>
              <a:t>Norme </a:t>
            </a:r>
            <a:r>
              <a:rPr lang="it-IT" sz="3200" i="1" dirty="0">
                <a:latin typeface="Arial Narrow" pitchFamily="34" charset="0"/>
              </a:rPr>
              <a:t>per l'autogoverno delle istituzioni scolastiche statali </a:t>
            </a:r>
            <a:r>
              <a:rPr lang="it-IT" sz="3200" i="1" dirty="0" smtClean="0">
                <a:latin typeface="Arial Narrow" pitchFamily="34" charset="0"/>
              </a:rPr>
              <a:t> </a:t>
            </a:r>
            <a:r>
              <a:rPr lang="it-IT" sz="3200" dirty="0" smtClean="0">
                <a:latin typeface="Arial Narrow" pitchFamily="34" charset="0"/>
              </a:rPr>
              <a:t>(testo unificato)</a:t>
            </a:r>
            <a:r>
              <a:rPr lang="it-IT" sz="3200" dirty="0">
                <a:latin typeface="Arial Narrow" pitchFamily="34" charset="0"/>
              </a:rPr>
              <a:t/>
            </a:r>
            <a:br>
              <a:rPr lang="it-IT" sz="3200" dirty="0">
                <a:latin typeface="Arial Narrow" pitchFamily="34" charset="0"/>
              </a:rPr>
            </a:br>
            <a:endParaRPr lang="it-IT" sz="3200" b="1" dirty="0">
              <a:solidFill>
                <a:schemeClr val="bg2">
                  <a:lumMod val="50000"/>
                </a:schemeClr>
              </a:solidFill>
              <a:latin typeface="Arial Narrow" pitchFamily="34" charset="0"/>
            </a:endParaRPr>
          </a:p>
        </p:txBody>
      </p:sp>
      <p:sp>
        <p:nvSpPr>
          <p:cNvPr id="35844" name="Segnaposto numero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E9AB744-9FE1-4A9C-96D1-C52F74409EBF}" type="slidenum">
              <a:rPr lang="en-US" sz="1400" smtClean="0">
                <a:solidFill>
                  <a:schemeClr val="tx2"/>
                </a:solidFill>
                <a:latin typeface="Rage Italic" pitchFamily="66" charset="0"/>
              </a:rPr>
              <a:pPr/>
              <a:t>20</a:t>
            </a:fld>
            <a:endParaRPr lang="en-US" sz="1400" smtClean="0">
              <a:solidFill>
                <a:schemeClr val="tx2"/>
              </a:solidFill>
              <a:latin typeface="Rage Italic" pitchFamily="66" charset="0"/>
            </a:endParaRPr>
          </a:p>
        </p:txBody>
      </p:sp>
      <p:sp>
        <p:nvSpPr>
          <p:cNvPr id="5" name="CasellaDiTesto 4"/>
          <p:cNvSpPr txBox="1"/>
          <p:nvPr/>
        </p:nvSpPr>
        <p:spPr>
          <a:xfrm>
            <a:off x="755576" y="1052736"/>
            <a:ext cx="4752528" cy="1200329"/>
          </a:xfrm>
          <a:prstGeom prst="rect">
            <a:avLst/>
          </a:prstGeom>
          <a:noFill/>
        </p:spPr>
        <p:txBody>
          <a:bodyPr wrap="square" rtlCol="0">
            <a:spAutoFit/>
          </a:bodyPr>
          <a:lstStyle/>
          <a:p>
            <a:r>
              <a:rPr lang="it-IT" sz="3600" dirty="0" smtClean="0"/>
              <a:t>I nuovi organi collegiali</a:t>
            </a:r>
            <a:endParaRPr lang="it-IT" sz="3600" dirty="0"/>
          </a:p>
        </p:txBody>
      </p:sp>
      <p:sp>
        <p:nvSpPr>
          <p:cNvPr id="6" name="Freccia circolare a destra 5"/>
          <p:cNvSpPr/>
          <p:nvPr/>
        </p:nvSpPr>
        <p:spPr>
          <a:xfrm>
            <a:off x="2699792" y="2132856"/>
            <a:ext cx="864096" cy="165618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67035" y="476672"/>
            <a:ext cx="2952328" cy="2964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98097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numero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858EDCC-86E4-4FEA-9C8A-32E014339D61}" type="slidenum">
              <a:rPr lang="en-US" sz="1400" smtClean="0">
                <a:solidFill>
                  <a:schemeClr val="tx2"/>
                </a:solidFill>
                <a:latin typeface="Rage Italic" pitchFamily="66" charset="0"/>
              </a:rPr>
              <a:pPr/>
              <a:t>21</a:t>
            </a:fld>
            <a:endParaRPr lang="en-US" sz="1400" smtClean="0">
              <a:solidFill>
                <a:schemeClr val="tx2"/>
              </a:solidFill>
              <a:latin typeface="Rage Italic" pitchFamily="66" charset="0"/>
            </a:endParaRPr>
          </a:p>
        </p:txBody>
      </p:sp>
      <p:sp>
        <p:nvSpPr>
          <p:cNvPr id="36867" name="CasellaDiTesto 1"/>
          <p:cNvSpPr txBox="1">
            <a:spLocks noChangeArrowheads="1"/>
          </p:cNvSpPr>
          <p:nvPr/>
        </p:nvSpPr>
        <p:spPr bwMode="auto">
          <a:xfrm>
            <a:off x="539552" y="476672"/>
            <a:ext cx="8208912" cy="5940088"/>
          </a:xfrm>
          <a:prstGeom prst="rect">
            <a:avLst/>
          </a:prstGeom>
          <a:solidFill>
            <a:schemeClr val="bg2"/>
          </a:solidFill>
          <a:ln w="9525">
            <a:solidFill>
              <a:srgbClr val="000000"/>
            </a:solidFill>
            <a:miter lim="800000"/>
            <a:headEnd/>
            <a:tailEnd/>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it-IT" dirty="0">
                <a:latin typeface="Arial Narrow" pitchFamily="34" charset="0"/>
              </a:rPr>
              <a:t>Capo I</a:t>
            </a:r>
          </a:p>
          <a:p>
            <a:pPr eaLnBrk="1" hangingPunct="1"/>
            <a:r>
              <a:rPr lang="it-IT" dirty="0">
                <a:latin typeface="Arial Narrow" pitchFamily="34" charset="0"/>
              </a:rPr>
              <a:t>AUTONOMIA STATUTARIA DELLE ISTITUZIONI SCOLASTICHE STATALI</a:t>
            </a:r>
          </a:p>
          <a:p>
            <a:pPr eaLnBrk="1" hangingPunct="1"/>
            <a:r>
              <a:rPr lang="it-IT" sz="2000" dirty="0">
                <a:latin typeface="Arial Narrow" pitchFamily="34" charset="0"/>
              </a:rPr>
              <a:t> </a:t>
            </a:r>
          </a:p>
          <a:p>
            <a:pPr eaLnBrk="1" hangingPunct="1"/>
            <a:r>
              <a:rPr lang="it-IT" dirty="0">
                <a:latin typeface="Arial Narrow" pitchFamily="34" charset="0"/>
              </a:rPr>
              <a:t>Art. 2.</a:t>
            </a:r>
          </a:p>
          <a:p>
            <a:pPr eaLnBrk="1" hangingPunct="1"/>
            <a:r>
              <a:rPr lang="it-IT" i="1" dirty="0">
                <a:latin typeface="Arial Narrow" pitchFamily="34" charset="0"/>
              </a:rPr>
              <a:t>(Organi delle istituzioni scolastiche).</a:t>
            </a:r>
          </a:p>
          <a:p>
            <a:pPr eaLnBrk="1" hangingPunct="1"/>
            <a:r>
              <a:rPr lang="it-IT" dirty="0">
                <a:latin typeface="Arial Narrow" pitchFamily="34" charset="0"/>
              </a:rPr>
              <a:t>Sono organi delle istituzioni scolastiche:</a:t>
            </a:r>
          </a:p>
          <a:p>
            <a:pPr eaLnBrk="1" hangingPunct="1"/>
            <a:r>
              <a:rPr lang="it-IT" i="1" dirty="0">
                <a:latin typeface="Arial Narrow" pitchFamily="34" charset="0"/>
              </a:rPr>
              <a:t>a)</a:t>
            </a:r>
            <a:r>
              <a:rPr lang="it-IT" dirty="0">
                <a:latin typeface="Arial Narrow" pitchFamily="34" charset="0"/>
              </a:rPr>
              <a:t> il </a:t>
            </a:r>
            <a:r>
              <a:rPr lang="it-IT" b="1" dirty="0">
                <a:latin typeface="Arial Narrow" pitchFamily="34" charset="0"/>
              </a:rPr>
              <a:t>consiglio dell'autonomia</a:t>
            </a:r>
            <a:r>
              <a:rPr lang="it-IT" dirty="0">
                <a:latin typeface="Arial Narrow" pitchFamily="34" charset="0"/>
              </a:rPr>
              <a:t>, di cui agli articoli 3 e 4;</a:t>
            </a:r>
          </a:p>
          <a:p>
            <a:pPr eaLnBrk="1" hangingPunct="1"/>
            <a:r>
              <a:rPr lang="it-IT" i="1" dirty="0">
                <a:latin typeface="Arial Narrow" pitchFamily="34" charset="0"/>
              </a:rPr>
              <a:t>b)</a:t>
            </a:r>
            <a:r>
              <a:rPr lang="it-IT" dirty="0">
                <a:latin typeface="Arial Narrow" pitchFamily="34" charset="0"/>
              </a:rPr>
              <a:t> il </a:t>
            </a:r>
            <a:r>
              <a:rPr lang="it-IT" b="1" dirty="0">
                <a:latin typeface="Arial Narrow" pitchFamily="34" charset="0"/>
              </a:rPr>
              <a:t>dirigent</a:t>
            </a:r>
            <a:r>
              <a:rPr lang="it-IT" dirty="0">
                <a:latin typeface="Arial Narrow" pitchFamily="34" charset="0"/>
              </a:rPr>
              <a:t>e, di cui all'articolo 5, con funzioni di gestione;</a:t>
            </a:r>
          </a:p>
          <a:p>
            <a:pPr eaLnBrk="1" hangingPunct="1"/>
            <a:r>
              <a:rPr lang="it-IT" i="1" dirty="0">
                <a:latin typeface="Arial Narrow" pitchFamily="34" charset="0"/>
              </a:rPr>
              <a:t>c)</a:t>
            </a:r>
            <a:r>
              <a:rPr lang="it-IT" dirty="0">
                <a:latin typeface="Arial Narrow" pitchFamily="34" charset="0"/>
              </a:rPr>
              <a:t> il </a:t>
            </a:r>
            <a:r>
              <a:rPr lang="it-IT" b="1" dirty="0">
                <a:latin typeface="Arial Narrow" pitchFamily="34" charset="0"/>
              </a:rPr>
              <a:t>consiglio dei docenti con le sue articolazioni</a:t>
            </a:r>
            <a:r>
              <a:rPr lang="it-IT" dirty="0">
                <a:latin typeface="Arial Narrow" pitchFamily="34" charset="0"/>
              </a:rPr>
              <a:t>: </a:t>
            </a:r>
            <a:r>
              <a:rPr lang="it-IT" b="1" dirty="0">
                <a:latin typeface="Arial Narrow" pitchFamily="34" charset="0"/>
              </a:rPr>
              <a:t>consigli di classe, commissioni e dipartimenti di cui all'articolo 6</a:t>
            </a:r>
            <a:r>
              <a:rPr lang="it-IT" dirty="0">
                <a:latin typeface="Arial Narrow" pitchFamily="34" charset="0"/>
              </a:rPr>
              <a:t>;</a:t>
            </a:r>
          </a:p>
          <a:p>
            <a:pPr eaLnBrk="1" hangingPunct="1"/>
            <a:r>
              <a:rPr lang="it-IT" i="1" dirty="0">
                <a:latin typeface="Arial Narrow" pitchFamily="34" charset="0"/>
              </a:rPr>
              <a:t>d)</a:t>
            </a:r>
            <a:r>
              <a:rPr lang="it-IT" dirty="0">
                <a:latin typeface="Arial Narrow" pitchFamily="34" charset="0"/>
              </a:rPr>
              <a:t> il </a:t>
            </a:r>
            <a:r>
              <a:rPr lang="it-IT" b="1" dirty="0">
                <a:latin typeface="Arial Narrow" pitchFamily="34" charset="0"/>
              </a:rPr>
              <a:t>nucleo di autovalutazione </a:t>
            </a:r>
            <a:r>
              <a:rPr lang="it-IT" dirty="0">
                <a:latin typeface="Arial Narrow" pitchFamily="34" charset="0"/>
              </a:rPr>
              <a:t>di cui all'articolo 8.</a:t>
            </a:r>
          </a:p>
          <a:p>
            <a:pPr eaLnBrk="1" hangingPunct="1"/>
            <a:r>
              <a:rPr lang="it-IT" dirty="0">
                <a:latin typeface="Arial Narrow" pitchFamily="34" charset="0"/>
              </a:rPr>
              <a:t>1-</a:t>
            </a:r>
            <a:r>
              <a:rPr lang="it-IT" i="1" dirty="0">
                <a:latin typeface="Arial Narrow" pitchFamily="34" charset="0"/>
              </a:rPr>
              <a:t>bis. </a:t>
            </a:r>
            <a:r>
              <a:rPr lang="it-IT" dirty="0">
                <a:latin typeface="Arial Narrow" pitchFamily="34" charset="0"/>
              </a:rPr>
              <a:t>Nelle istituzioni scolastiche del secondo ciclo di istruzione, sono altresì costituiti </a:t>
            </a:r>
            <a:r>
              <a:rPr lang="it-IT" b="1" dirty="0">
                <a:latin typeface="Arial Narrow" pitchFamily="34" charset="0"/>
              </a:rPr>
              <a:t>i comitati scientifici o, rispettivamente, tecnico-scientifici </a:t>
            </a:r>
            <a:r>
              <a:rPr lang="it-IT" dirty="0">
                <a:latin typeface="Arial Narrow" pitchFamily="34" charset="0"/>
              </a:rPr>
              <a:t>di cui ai Decreti del Presidente della Repubblica n. 87-88-89 del 15 marzo 2010.</a:t>
            </a:r>
          </a:p>
        </p:txBody>
      </p:sp>
      <p:sp>
        <p:nvSpPr>
          <p:cNvPr id="2" name="Rettangolo arrotondato 1"/>
          <p:cNvSpPr/>
          <p:nvPr/>
        </p:nvSpPr>
        <p:spPr>
          <a:xfrm>
            <a:off x="467544" y="4869160"/>
            <a:ext cx="8280920" cy="144016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653495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numero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41716CF-EE8F-4DD4-986D-B596291D7395}" type="slidenum">
              <a:rPr lang="en-US" sz="1400" smtClean="0">
                <a:solidFill>
                  <a:schemeClr val="tx2"/>
                </a:solidFill>
                <a:latin typeface="Rage Italic" pitchFamily="66" charset="0"/>
              </a:rPr>
              <a:pPr/>
              <a:t>22</a:t>
            </a:fld>
            <a:endParaRPr lang="en-US" sz="1400" smtClean="0">
              <a:solidFill>
                <a:schemeClr val="tx2"/>
              </a:solidFill>
              <a:latin typeface="Rage Italic" pitchFamily="66" charset="0"/>
            </a:endParaRPr>
          </a:p>
        </p:txBody>
      </p:sp>
      <p:sp>
        <p:nvSpPr>
          <p:cNvPr id="38915" name="CasellaDiTesto 3"/>
          <p:cNvSpPr txBox="1">
            <a:spLocks noChangeArrowheads="1"/>
          </p:cNvSpPr>
          <p:nvPr/>
        </p:nvSpPr>
        <p:spPr bwMode="auto">
          <a:xfrm>
            <a:off x="395536" y="548680"/>
            <a:ext cx="8352928" cy="5755422"/>
          </a:xfrm>
          <a:prstGeom prst="rect">
            <a:avLst/>
          </a:prstGeom>
          <a:solidFill>
            <a:schemeClr val="bg2"/>
          </a:solidFill>
          <a:ln w="9525">
            <a:solidFill>
              <a:schemeClr val="accent1"/>
            </a:solidFill>
            <a:miter lim="800000"/>
            <a:headEnd/>
            <a:tailEnd/>
          </a:ln>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it-IT" dirty="0">
                <a:latin typeface="Arial Narrow" pitchFamily="34" charset="0"/>
              </a:rPr>
              <a:t>Art. 10.</a:t>
            </a:r>
          </a:p>
          <a:p>
            <a:pPr eaLnBrk="1" hangingPunct="1"/>
            <a:r>
              <a:rPr lang="it-IT" i="1" dirty="0">
                <a:latin typeface="Arial Narrow" pitchFamily="34" charset="0"/>
              </a:rPr>
              <a:t>(Costituzione di Reti e Consorzi a sostegno dell'autonomia scolastica)</a:t>
            </a:r>
            <a:r>
              <a:rPr lang="it-IT" dirty="0">
                <a:latin typeface="Arial Narrow" pitchFamily="34" charset="0"/>
              </a:rPr>
              <a:t>.</a:t>
            </a:r>
          </a:p>
          <a:p>
            <a:pPr eaLnBrk="1" hangingPunct="1"/>
            <a:endParaRPr lang="it-IT" sz="2000" dirty="0" smtClean="0">
              <a:latin typeface="Arial Narrow" pitchFamily="34" charset="0"/>
            </a:endParaRPr>
          </a:p>
          <a:p>
            <a:pPr eaLnBrk="1" hangingPunct="1"/>
            <a:r>
              <a:rPr lang="it-IT" sz="2000" dirty="0" smtClean="0">
                <a:latin typeface="Arial Narrow" pitchFamily="34" charset="0"/>
              </a:rPr>
              <a:t>1</a:t>
            </a:r>
            <a:r>
              <a:rPr lang="it-IT" sz="2000" dirty="0">
                <a:latin typeface="Arial Narrow" pitchFamily="34" charset="0"/>
              </a:rPr>
              <a:t>. Le istituzioni scolastiche autonome, nel rispetto dei requisiti, delle modalità e dei criteri fissati con regolamento adottato ai sensi dell'articolo 17, comma 1, della legge 23 agosto 1988, n. 400, e successive modificazioni, e di quanto indicato nel decreto del Presidente della Repubblica 8 marzo 1999 n. 275, articolo 7, </a:t>
            </a:r>
            <a:r>
              <a:rPr lang="it-IT" sz="2000" b="1" dirty="0">
                <a:latin typeface="Arial Narrow" pitchFamily="34" charset="0"/>
              </a:rPr>
              <a:t>possono promuovere o partecipare alla costituzione di reti, consorzi e associazioni di scuole autonome</a:t>
            </a:r>
            <a:r>
              <a:rPr lang="it-IT" sz="2000" dirty="0">
                <a:latin typeface="Arial Narrow" pitchFamily="34" charset="0"/>
              </a:rPr>
              <a:t> che si costituiscono per esercitare un migliore coordinamento delle stesse. Le Autonomie scolastiche possono altresì ricevere contributi da fondazioni finalizzati al sostegno economico della loro attività, per il raggiungimento degli obiettivi strategici indicati nel piano dell'offerta formativa e per l'innalzamento degli standard di competenza dei singoli studenti e della qualità complessiva dell'istituzione scolastica, ferme restando le competenze degli organi di cui all'articolo 11 della presente legge.</a:t>
            </a:r>
          </a:p>
          <a:p>
            <a:pPr eaLnBrk="1" hangingPunct="1"/>
            <a:endParaRPr lang="it-IT" sz="2000" dirty="0" smtClean="0">
              <a:latin typeface="Arial Narrow" pitchFamily="34" charset="0"/>
            </a:endParaRPr>
          </a:p>
          <a:p>
            <a:pPr eaLnBrk="1" hangingPunct="1"/>
            <a:r>
              <a:rPr lang="it-IT" sz="2000" dirty="0" smtClean="0">
                <a:latin typeface="Arial Narrow" pitchFamily="34" charset="0"/>
              </a:rPr>
              <a:t>2</a:t>
            </a:r>
            <a:r>
              <a:rPr lang="it-IT" sz="2000" dirty="0">
                <a:latin typeface="Arial Narrow" pitchFamily="34" charset="0"/>
              </a:rPr>
              <a:t>. I partner previsti dal comma 1 possono essere soggetti pubblici e privati, fondazioni, associazioni di genitori o di cittadini, organizzazioni non profit</a:t>
            </a:r>
            <a:r>
              <a:rPr lang="it-IT" sz="2000" dirty="0" smtClean="0">
                <a:latin typeface="Arial Narrow" pitchFamily="34" charset="0"/>
              </a:rPr>
              <a:t>.</a:t>
            </a:r>
          </a:p>
          <a:p>
            <a:pPr eaLnBrk="1" hangingPunct="1"/>
            <a:endParaRPr lang="it-IT" sz="2000" dirty="0">
              <a:latin typeface="Arial Narrow" pitchFamily="34" charset="0"/>
            </a:endParaRPr>
          </a:p>
        </p:txBody>
      </p:sp>
      <p:sp>
        <p:nvSpPr>
          <p:cNvPr id="2" name="Rettangolo arrotondato 1"/>
          <p:cNvSpPr/>
          <p:nvPr/>
        </p:nvSpPr>
        <p:spPr>
          <a:xfrm>
            <a:off x="251520" y="5229200"/>
            <a:ext cx="8640960" cy="792088"/>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543354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arrotondato 2"/>
          <p:cNvSpPr/>
          <p:nvPr/>
        </p:nvSpPr>
        <p:spPr>
          <a:xfrm>
            <a:off x="3779912" y="3933056"/>
            <a:ext cx="4680520"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a:t>3</a:t>
            </a:r>
            <a:r>
              <a:rPr lang="it-IT" sz="4000" dirty="0" smtClean="0"/>
              <a:t>.  Alcune esperienze in corso</a:t>
            </a:r>
            <a:endParaRPr lang="it-IT" sz="4000" dirty="0"/>
          </a:p>
        </p:txBody>
      </p:sp>
      <p:pic>
        <p:nvPicPr>
          <p:cNvPr id="5" name="Immagin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7466" y="692696"/>
            <a:ext cx="3672966" cy="2749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egnaposto numero diapositiva 5"/>
          <p:cNvSpPr>
            <a:spLocks noGrp="1"/>
          </p:cNvSpPr>
          <p:nvPr>
            <p:ph type="sldNum" sz="quarter" idx="12"/>
          </p:nvPr>
        </p:nvSpPr>
        <p:spPr/>
        <p:txBody>
          <a:bodyPr/>
          <a:lstStyle/>
          <a:p>
            <a:fld id="{1F4508B6-748E-4298-863B-4449004691E5}" type="slidenum">
              <a:rPr lang="it-IT" smtClean="0"/>
              <a:t>23</a:t>
            </a:fld>
            <a:endParaRPr lang="it-IT"/>
          </a:p>
        </p:txBody>
      </p:sp>
    </p:spTree>
    <p:extLst>
      <p:ext uri="{BB962C8B-B14F-4D97-AF65-F5344CB8AC3E}">
        <p14:creationId xmlns:p14="http://schemas.microsoft.com/office/powerpoint/2010/main" val="1655272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548680"/>
            <a:ext cx="7848872" cy="5262979"/>
          </a:xfrm>
          <a:prstGeom prst="rect">
            <a:avLst/>
          </a:prstGeom>
          <a:noFill/>
          <a:ln>
            <a:solidFill>
              <a:schemeClr val="bg2">
                <a:lumMod val="25000"/>
              </a:schemeClr>
            </a:solidFill>
          </a:ln>
        </p:spPr>
        <p:txBody>
          <a:bodyPr wrap="square" rtlCol="0">
            <a:spAutoFit/>
          </a:bodyPr>
          <a:lstStyle/>
          <a:p>
            <a:r>
              <a:rPr lang="it-IT" sz="2400" dirty="0" smtClean="0"/>
              <a:t>Fonti: </a:t>
            </a:r>
          </a:p>
          <a:p>
            <a:endParaRPr lang="it-IT" sz="2400" dirty="0" smtClean="0"/>
          </a:p>
          <a:p>
            <a:r>
              <a:rPr lang="it-IT" sz="2400" dirty="0" smtClean="0"/>
              <a:t>INDIRE, </a:t>
            </a:r>
            <a:r>
              <a:rPr lang="it-IT" sz="2400" i="1" dirty="0" smtClean="0"/>
              <a:t>Istruzione </a:t>
            </a:r>
            <a:r>
              <a:rPr lang="it-IT" sz="2400" i="1" dirty="0"/>
              <a:t>tecnica, professionale e dei licei – Delivery </a:t>
            </a:r>
            <a:r>
              <a:rPr lang="it-IT" sz="2400" i="1" dirty="0" smtClean="0"/>
              <a:t>Unit. Misure </a:t>
            </a:r>
            <a:r>
              <a:rPr lang="it-IT" sz="2400" i="1" dirty="0"/>
              <a:t>di accompagnamento e supporto</a:t>
            </a:r>
          </a:p>
          <a:p>
            <a:r>
              <a:rPr lang="it-IT" sz="2400" i="1" dirty="0"/>
              <a:t>al riordino del 2° ciclo di istruzione.</a:t>
            </a:r>
          </a:p>
          <a:p>
            <a:r>
              <a:rPr lang="it-IT" sz="2400" i="1" dirty="0"/>
              <a:t>Rapporto di monitoraggio laboratori di </a:t>
            </a:r>
            <a:r>
              <a:rPr lang="it-IT" sz="2400" i="1" dirty="0" smtClean="0"/>
              <a:t>ricerca-azione - Comitati </a:t>
            </a:r>
            <a:r>
              <a:rPr lang="it-IT" sz="2400" i="1" dirty="0"/>
              <a:t>Tecnico </a:t>
            </a:r>
            <a:r>
              <a:rPr lang="it-IT" sz="2400" i="1" dirty="0" smtClean="0"/>
              <a:t>Scientifici.</a:t>
            </a:r>
            <a:endParaRPr lang="it-IT" sz="2400" i="1" dirty="0"/>
          </a:p>
          <a:p>
            <a:r>
              <a:rPr lang="it-IT" sz="2400" i="1" dirty="0"/>
              <a:t>Guida alla </a:t>
            </a:r>
            <a:r>
              <a:rPr lang="it-IT" sz="2400" i="1" dirty="0" smtClean="0"/>
              <a:t>lettura, </a:t>
            </a:r>
            <a:r>
              <a:rPr lang="it-IT" sz="2400" dirty="0" smtClean="0"/>
              <a:t>Aprile 2011</a:t>
            </a:r>
          </a:p>
          <a:p>
            <a:endParaRPr lang="it-IT" sz="2400" i="1" dirty="0"/>
          </a:p>
          <a:p>
            <a:r>
              <a:rPr lang="it-IT" sz="2400" i="1" dirty="0" smtClean="0"/>
              <a:t>INDIRE, Misure </a:t>
            </a:r>
            <a:r>
              <a:rPr lang="it-IT" sz="2400" i="1" dirty="0"/>
              <a:t>di accompagnamento (area 1 Dipartimenti e </a:t>
            </a:r>
            <a:r>
              <a:rPr lang="it-IT" sz="2400" i="1" dirty="0" smtClean="0"/>
              <a:t>CTS) - Proposte </a:t>
            </a:r>
            <a:r>
              <a:rPr lang="it-IT" sz="2400" i="1" dirty="0"/>
              <a:t>materiali e attività piano di </a:t>
            </a:r>
            <a:r>
              <a:rPr lang="it-IT" sz="2400" i="1" dirty="0" smtClean="0"/>
              <a:t>formazione, </a:t>
            </a:r>
            <a:r>
              <a:rPr lang="it-IT" sz="2400" dirty="0" smtClean="0"/>
              <a:t>Marzo 2013</a:t>
            </a:r>
            <a:endParaRPr lang="it-IT" sz="2400" dirty="0"/>
          </a:p>
          <a:p>
            <a:endParaRPr lang="it-IT" sz="2400" dirty="0"/>
          </a:p>
        </p:txBody>
      </p:sp>
      <p:sp>
        <p:nvSpPr>
          <p:cNvPr id="3" name="Segnaposto numero diapositiva 2"/>
          <p:cNvSpPr>
            <a:spLocks noGrp="1"/>
          </p:cNvSpPr>
          <p:nvPr>
            <p:ph type="sldNum" sz="quarter" idx="12"/>
          </p:nvPr>
        </p:nvSpPr>
        <p:spPr/>
        <p:txBody>
          <a:bodyPr/>
          <a:lstStyle/>
          <a:p>
            <a:fld id="{1F4508B6-748E-4298-863B-4449004691E5}" type="slidenum">
              <a:rPr lang="it-IT" smtClean="0"/>
              <a:t>24</a:t>
            </a:fld>
            <a:endParaRPr lang="it-IT" dirty="0"/>
          </a:p>
        </p:txBody>
      </p:sp>
    </p:spTree>
    <p:extLst>
      <p:ext uri="{BB962C8B-B14F-4D97-AF65-F5344CB8AC3E}">
        <p14:creationId xmlns:p14="http://schemas.microsoft.com/office/powerpoint/2010/main" val="1211191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asellaDiTesto 52"/>
          <p:cNvSpPr txBox="1">
            <a:spLocks noChangeArrowheads="1"/>
          </p:cNvSpPr>
          <p:nvPr/>
        </p:nvSpPr>
        <p:spPr bwMode="auto">
          <a:xfrm>
            <a:off x="1979613" y="6273800"/>
            <a:ext cx="5219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it-IT" sz="3200" b="1">
                <a:solidFill>
                  <a:srgbClr val="FFC000"/>
                </a:solidFill>
                <a:latin typeface="Aharoni" pitchFamily="2" charset="-79"/>
                <a:cs typeface="Aharoni" pitchFamily="2" charset="-79"/>
              </a:rPr>
              <a:t>http://deliveryunit.indire.it</a:t>
            </a:r>
          </a:p>
        </p:txBody>
      </p:sp>
      <p:pic>
        <p:nvPicPr>
          <p:cNvPr id="14341" name="Picture 1"/>
          <p:cNvPicPr>
            <a:picLocks noChangeAspect="1" noChangeArrowheads="1"/>
          </p:cNvPicPr>
          <p:nvPr/>
        </p:nvPicPr>
        <p:blipFill>
          <a:blip r:embed="rId2" cstate="print"/>
          <a:srcRect/>
          <a:stretch>
            <a:fillRect/>
          </a:stretch>
        </p:blipFill>
        <p:spPr bwMode="auto">
          <a:xfrm>
            <a:off x="35496" y="-27459"/>
            <a:ext cx="2843213" cy="792163"/>
          </a:xfrm>
          <a:prstGeom prst="rect">
            <a:avLst/>
          </a:prstGeom>
          <a:ln>
            <a:noFill/>
          </a:ln>
          <a:effectLst>
            <a:softEdge rad="112500"/>
          </a:effectLst>
        </p:spPr>
      </p:pic>
      <p:pic>
        <p:nvPicPr>
          <p:cNvPr id="49156" name="Picture 2" descr="C:\Users\utente6\Desktop\JOB_ORIENTA\IMG\!cid_7DB41FA6-3DE4-41F3-9CA0-53E98352CE14@indi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0"/>
            <a:ext cx="4508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3" descr="C:\Users\utente6\Desktop\JOB_ORIENTA\IMG\!cid_A12A8722-8970-4F52-8886-09ED09EADFC2@indir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0"/>
            <a:ext cx="2133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Chart 1"/>
          <p:cNvGraphicFramePr>
            <a:graphicFrameLocks/>
          </p:cNvGraphicFramePr>
          <p:nvPr/>
        </p:nvGraphicFramePr>
        <p:xfrm>
          <a:off x="467544" y="1484784"/>
          <a:ext cx="8136904" cy="4831680"/>
        </p:xfrm>
        <a:graphic>
          <a:graphicData uri="http://schemas.openxmlformats.org/drawingml/2006/chart">
            <c:chart xmlns:c="http://schemas.openxmlformats.org/drawingml/2006/chart" xmlns:r="http://schemas.openxmlformats.org/officeDocument/2006/relationships" r:id="rId5"/>
          </a:graphicData>
        </a:graphic>
      </p:graphicFrame>
      <p:sp>
        <p:nvSpPr>
          <p:cNvPr id="49159" name="Titolo 1"/>
          <p:cNvSpPr>
            <a:spLocks noGrp="1"/>
          </p:cNvSpPr>
          <p:nvPr>
            <p:ph type="title"/>
          </p:nvPr>
        </p:nvSpPr>
        <p:spPr>
          <a:xfrm>
            <a:off x="468313" y="487363"/>
            <a:ext cx="8243887" cy="1069975"/>
          </a:xfrm>
        </p:spPr>
        <p:txBody>
          <a:bodyPr/>
          <a:lstStyle/>
          <a:p>
            <a:pPr algn="l" eaLnBrk="1" hangingPunct="1"/>
            <a:r>
              <a:rPr lang="it-IT" sz="2400" smtClean="0"/>
              <a:t>I documenti nell’ambiente online</a:t>
            </a:r>
            <a:br>
              <a:rPr lang="it-IT" sz="2400" smtClean="0"/>
            </a:br>
            <a:r>
              <a:rPr lang="it-IT" sz="2400" smtClean="0"/>
              <a:t> ad accesso riservato  a sostegno dell’innovazione</a:t>
            </a:r>
            <a:endParaRPr lang="it-IT" sz="2400" b="1" smtClean="0">
              <a:latin typeface="Aharoni" pitchFamily="2" charset="-79"/>
              <a:cs typeface="Aharoni" pitchFamily="2" charset="-79"/>
            </a:endParaRPr>
          </a:p>
        </p:txBody>
      </p:sp>
      <p:sp>
        <p:nvSpPr>
          <p:cNvPr id="2" name="Segnaposto numero diapositiva 1"/>
          <p:cNvSpPr>
            <a:spLocks noGrp="1"/>
          </p:cNvSpPr>
          <p:nvPr>
            <p:ph type="sldNum" sz="quarter" idx="20"/>
          </p:nvPr>
        </p:nvSpPr>
        <p:spPr/>
        <p:txBody>
          <a:bodyPr/>
          <a:lstStyle/>
          <a:p>
            <a:pPr>
              <a:defRPr/>
            </a:pPr>
            <a:fld id="{40E9A5D4-B824-4F22-8CB9-128904D28D71}" type="slidenum">
              <a:rPr lang="it-IT" smtClean="0"/>
              <a:pPr>
                <a:defRPr/>
              </a:pPr>
              <a:t>25</a:t>
            </a:fld>
            <a:endParaRPr lang="it-IT"/>
          </a:p>
        </p:txBody>
      </p:sp>
    </p:spTree>
    <p:extLst>
      <p:ext uri="{BB962C8B-B14F-4D97-AF65-F5344CB8AC3E}">
        <p14:creationId xmlns:p14="http://schemas.microsoft.com/office/powerpoint/2010/main" val="144423939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p:cTn id="7" dur="500" fill="hold"/>
                                        <p:tgtEl>
                                          <p:spTgt spid="14339"/>
                                        </p:tgtEl>
                                        <p:attrNameLst>
                                          <p:attrName>ppt_w</p:attrName>
                                        </p:attrNameLst>
                                      </p:cBhvr>
                                      <p:tavLst>
                                        <p:tav tm="0">
                                          <p:val>
                                            <p:fltVal val="0"/>
                                          </p:val>
                                        </p:tav>
                                        <p:tav tm="100000">
                                          <p:val>
                                            <p:strVal val="#ppt_w"/>
                                          </p:val>
                                        </p:tav>
                                      </p:tavLst>
                                    </p:anim>
                                    <p:anim calcmode="lin" valueType="num">
                                      <p:cBhvr>
                                        <p:cTn id="8" dur="500" fill="hold"/>
                                        <p:tgtEl>
                                          <p:spTgt spid="14339"/>
                                        </p:tgtEl>
                                        <p:attrNameLst>
                                          <p:attrName>ppt_h</p:attrName>
                                        </p:attrNameLst>
                                      </p:cBhvr>
                                      <p:tavLst>
                                        <p:tav tm="0">
                                          <p:val>
                                            <p:fltVal val="0"/>
                                          </p:val>
                                        </p:tav>
                                        <p:tav tm="100000">
                                          <p:val>
                                            <p:strVal val="#ppt_h"/>
                                          </p:val>
                                        </p:tav>
                                      </p:tavLst>
                                    </p:anim>
                                    <p:animEffect transition="in" filter="fade">
                                      <p:cBhvr>
                                        <p:cTn id="9"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40E9A5D4-B824-4F22-8CB9-128904D28D71}" type="slidenum">
              <a:rPr lang="it-IT" smtClean="0"/>
              <a:pPr>
                <a:defRPr/>
              </a:pPr>
              <a:t>26</a:t>
            </a:fld>
            <a:endParaRPr lang="it-IT"/>
          </a:p>
        </p:txBody>
      </p:sp>
      <p:sp>
        <p:nvSpPr>
          <p:cNvPr id="7" name="CasellaDiTesto 6"/>
          <p:cNvSpPr txBox="1"/>
          <p:nvPr/>
        </p:nvSpPr>
        <p:spPr>
          <a:xfrm>
            <a:off x="827584" y="980728"/>
            <a:ext cx="7416824" cy="4832092"/>
          </a:xfrm>
          <a:prstGeom prst="rect">
            <a:avLst/>
          </a:prstGeom>
          <a:noFill/>
        </p:spPr>
        <p:txBody>
          <a:bodyPr wrap="square" rtlCol="0">
            <a:spAutoFit/>
          </a:bodyPr>
          <a:lstStyle/>
          <a:p>
            <a:r>
              <a:rPr lang="it-IT" sz="2800" b="1" dirty="0" smtClean="0"/>
              <a:t>Fasi del processo di implementazione del CTS/CS</a:t>
            </a:r>
          </a:p>
          <a:p>
            <a:endParaRPr lang="it-IT" sz="2800" dirty="0" smtClean="0"/>
          </a:p>
          <a:p>
            <a:endParaRPr lang="it-IT" sz="2800" dirty="0"/>
          </a:p>
          <a:p>
            <a:pPr marL="457200" indent="-457200">
              <a:buFont typeface="Arial" pitchFamily="34" charset="0"/>
              <a:buChar char="•"/>
            </a:pPr>
            <a:r>
              <a:rPr lang="it-IT" sz="2800" dirty="0" smtClean="0"/>
              <a:t>Costituzione e avviamento</a:t>
            </a:r>
          </a:p>
          <a:p>
            <a:pPr marL="457200" indent="-457200">
              <a:buFont typeface="Arial" pitchFamily="34" charset="0"/>
              <a:buChar char="•"/>
            </a:pPr>
            <a:endParaRPr lang="it-IT" sz="2800" dirty="0"/>
          </a:p>
          <a:p>
            <a:pPr marL="457200" indent="-457200">
              <a:buFont typeface="Arial" pitchFamily="34" charset="0"/>
              <a:buChar char="•"/>
            </a:pPr>
            <a:endParaRPr lang="it-IT" sz="2800" dirty="0" smtClean="0"/>
          </a:p>
          <a:p>
            <a:pPr marL="457200" indent="-457200">
              <a:buFont typeface="Arial" pitchFamily="34" charset="0"/>
              <a:buChar char="•"/>
            </a:pPr>
            <a:r>
              <a:rPr lang="it-IT" sz="2800" dirty="0" smtClean="0"/>
              <a:t>Realizzazione attività </a:t>
            </a:r>
          </a:p>
          <a:p>
            <a:pPr marL="457200" indent="-457200">
              <a:buFont typeface="Arial" pitchFamily="34" charset="0"/>
              <a:buChar char="•"/>
            </a:pPr>
            <a:endParaRPr lang="it-IT" sz="2800" dirty="0"/>
          </a:p>
          <a:p>
            <a:pPr marL="457200" indent="-457200">
              <a:buFont typeface="Arial" pitchFamily="34" charset="0"/>
              <a:buChar char="•"/>
            </a:pPr>
            <a:endParaRPr lang="it-IT" sz="2800" dirty="0" smtClean="0"/>
          </a:p>
          <a:p>
            <a:pPr marL="457200" indent="-457200">
              <a:buFont typeface="Arial" pitchFamily="34" charset="0"/>
              <a:buChar char="•"/>
            </a:pPr>
            <a:r>
              <a:rPr lang="it-IT" sz="2800" dirty="0" smtClean="0"/>
              <a:t>Bilancio e valutazione</a:t>
            </a:r>
            <a:endParaRPr lang="it-IT" sz="2800" dirty="0"/>
          </a:p>
        </p:txBody>
      </p:sp>
    </p:spTree>
    <p:extLst>
      <p:ext uri="{BB962C8B-B14F-4D97-AF65-F5344CB8AC3E}">
        <p14:creationId xmlns:p14="http://schemas.microsoft.com/office/powerpoint/2010/main" val="2255933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752020" y="332656"/>
            <a:ext cx="4068452" cy="6186309"/>
          </a:xfrm>
          <a:prstGeom prst="rect">
            <a:avLst/>
          </a:prstGeom>
          <a:noFill/>
          <a:ln>
            <a:solidFill>
              <a:srgbClr val="C00000"/>
            </a:solidFill>
          </a:ln>
        </p:spPr>
        <p:txBody>
          <a:bodyPr wrap="square" rtlCol="0">
            <a:spAutoFit/>
          </a:bodyPr>
          <a:lstStyle/>
          <a:p>
            <a:pPr marL="285750" indent="-285750">
              <a:buFont typeface="Arial" pitchFamily="34" charset="0"/>
              <a:buChar char="•"/>
            </a:pPr>
            <a:r>
              <a:rPr lang="it-IT" dirty="0" smtClean="0"/>
              <a:t>Indicatori di qualità del funzionamento</a:t>
            </a:r>
          </a:p>
          <a:p>
            <a:pPr marL="285750" indent="-285750">
              <a:buFont typeface="Arial" pitchFamily="34" charset="0"/>
              <a:buChar char="•"/>
            </a:pPr>
            <a:r>
              <a:rPr lang="it-IT" dirty="0" smtClean="0"/>
              <a:t>Segretario</a:t>
            </a:r>
            <a:endParaRPr lang="it-IT" dirty="0"/>
          </a:p>
          <a:p>
            <a:pPr marL="285750" indent="-285750">
              <a:buFont typeface="Arial" pitchFamily="34" charset="0"/>
              <a:buChar char="•"/>
            </a:pPr>
            <a:r>
              <a:rPr lang="it-IT" dirty="0"/>
              <a:t>Convocazione delle riunioni del Comitato Tecnico</a:t>
            </a:r>
          </a:p>
          <a:p>
            <a:pPr marL="285750" indent="-285750">
              <a:buFont typeface="Arial" pitchFamily="34" charset="0"/>
              <a:buChar char="•"/>
            </a:pPr>
            <a:r>
              <a:rPr lang="it-IT" dirty="0"/>
              <a:t>Scientifico</a:t>
            </a:r>
          </a:p>
          <a:p>
            <a:pPr marL="285750" indent="-285750">
              <a:buFont typeface="Arial" pitchFamily="34" charset="0"/>
              <a:buChar char="•"/>
            </a:pPr>
            <a:r>
              <a:rPr lang="it-IT" dirty="0"/>
              <a:t>Approvazione degli ordini del giorno</a:t>
            </a:r>
          </a:p>
          <a:p>
            <a:pPr marL="285750" indent="-285750">
              <a:buFont typeface="Arial" pitchFamily="34" charset="0"/>
              <a:buChar char="•"/>
            </a:pPr>
            <a:r>
              <a:rPr lang="it-IT" dirty="0"/>
              <a:t>Gruppi di lavoro del CTS</a:t>
            </a:r>
          </a:p>
          <a:p>
            <a:pPr marL="285750" indent="-285750">
              <a:buFont typeface="Arial" pitchFamily="34" charset="0"/>
              <a:buChar char="•"/>
            </a:pPr>
            <a:r>
              <a:rPr lang="it-IT" dirty="0"/>
              <a:t>Partecipazione alle </a:t>
            </a:r>
            <a:r>
              <a:rPr lang="it-IT" dirty="0" smtClean="0"/>
              <a:t>riunioni</a:t>
            </a:r>
            <a:endParaRPr lang="it-IT" dirty="0"/>
          </a:p>
          <a:p>
            <a:pPr marL="285750" indent="-285750">
              <a:buFont typeface="Arial" pitchFamily="34" charset="0"/>
              <a:buChar char="•"/>
            </a:pPr>
            <a:r>
              <a:rPr lang="it-IT" dirty="0"/>
              <a:t>Disposizioni finali</a:t>
            </a:r>
          </a:p>
          <a:p>
            <a:pPr marL="285750" indent="-285750">
              <a:buFont typeface="Arial" pitchFamily="34" charset="0"/>
              <a:buChar char="•"/>
            </a:pPr>
            <a:r>
              <a:rPr lang="it-IT" dirty="0" smtClean="0"/>
              <a:t>Presidente (Incarichi </a:t>
            </a:r>
            <a:r>
              <a:rPr lang="it-IT" dirty="0"/>
              <a:t>e </a:t>
            </a:r>
            <a:r>
              <a:rPr lang="it-IT" dirty="0" smtClean="0"/>
              <a:t>compiti)</a:t>
            </a:r>
            <a:endParaRPr lang="it-IT" dirty="0"/>
          </a:p>
          <a:p>
            <a:pPr marL="285750" indent="-285750">
              <a:buFont typeface="Arial" pitchFamily="34" charset="0"/>
              <a:buChar char="•"/>
            </a:pPr>
            <a:r>
              <a:rPr lang="it-IT" dirty="0"/>
              <a:t>Risorse</a:t>
            </a:r>
          </a:p>
          <a:p>
            <a:pPr marL="285750" indent="-285750">
              <a:buFont typeface="Arial" pitchFamily="34" charset="0"/>
              <a:buChar char="•"/>
            </a:pPr>
            <a:r>
              <a:rPr lang="it-IT" dirty="0"/>
              <a:t>Attività</a:t>
            </a:r>
          </a:p>
          <a:p>
            <a:pPr marL="285750" indent="-285750">
              <a:buFont typeface="Arial" pitchFamily="34" charset="0"/>
              <a:buChar char="•"/>
            </a:pPr>
            <a:r>
              <a:rPr lang="it-IT" dirty="0"/>
              <a:t>Azioni specifiche a carico dell’Istituto</a:t>
            </a:r>
          </a:p>
          <a:p>
            <a:pPr marL="285750" indent="-285750">
              <a:buFont typeface="Arial" pitchFamily="34" charset="0"/>
              <a:buChar char="•"/>
            </a:pPr>
            <a:r>
              <a:rPr lang="it-IT" dirty="0"/>
              <a:t>Azioni specifiche di competenza dei membri</a:t>
            </a:r>
          </a:p>
          <a:p>
            <a:pPr marL="285750" indent="-285750">
              <a:buFont typeface="Arial" pitchFamily="34" charset="0"/>
              <a:buChar char="•"/>
            </a:pPr>
            <a:r>
              <a:rPr lang="it-IT" dirty="0"/>
              <a:t>rappresentativi</a:t>
            </a:r>
          </a:p>
          <a:p>
            <a:pPr marL="285750" indent="-285750">
              <a:buFont typeface="Arial" pitchFamily="34" charset="0"/>
              <a:buChar char="•"/>
            </a:pPr>
            <a:r>
              <a:rPr lang="it-IT" dirty="0"/>
              <a:t>Individuazione dei docenti</a:t>
            </a:r>
          </a:p>
          <a:p>
            <a:pPr marL="285750" indent="-285750">
              <a:buFont typeface="Arial" pitchFamily="34" charset="0"/>
              <a:buChar char="•"/>
            </a:pPr>
            <a:r>
              <a:rPr lang="it-IT" dirty="0"/>
              <a:t>Monitoraggio e Valutazione dell’operato del CTS</a:t>
            </a:r>
          </a:p>
        </p:txBody>
      </p:sp>
      <p:sp>
        <p:nvSpPr>
          <p:cNvPr id="6" name="CasellaDiTesto 5"/>
          <p:cNvSpPr txBox="1"/>
          <p:nvPr/>
        </p:nvSpPr>
        <p:spPr>
          <a:xfrm>
            <a:off x="349538" y="1412776"/>
            <a:ext cx="4248472" cy="4524315"/>
          </a:xfrm>
          <a:prstGeom prst="rect">
            <a:avLst/>
          </a:prstGeom>
          <a:noFill/>
          <a:ln>
            <a:solidFill>
              <a:srgbClr val="C00000"/>
            </a:solidFill>
          </a:ln>
        </p:spPr>
        <p:txBody>
          <a:bodyPr wrap="square" rtlCol="0">
            <a:spAutoFit/>
          </a:bodyPr>
          <a:lstStyle/>
          <a:p>
            <a:pPr marL="285750" indent="-285750">
              <a:buFont typeface="Arial" pitchFamily="34" charset="0"/>
              <a:buChar char="•"/>
            </a:pPr>
            <a:r>
              <a:rPr lang="it-IT" dirty="0" smtClean="0"/>
              <a:t>Nomina, composizione e durata Costituzione, durata e convocazione del CTS</a:t>
            </a:r>
          </a:p>
          <a:p>
            <a:pPr marL="285750" indent="-285750">
              <a:buFont typeface="Arial" pitchFamily="34" charset="0"/>
              <a:buChar char="•"/>
            </a:pPr>
            <a:r>
              <a:rPr lang="it-IT" dirty="0" smtClean="0"/>
              <a:t>Finalità, funzione, compiti </a:t>
            </a:r>
          </a:p>
          <a:p>
            <a:pPr marL="285750" indent="-285750">
              <a:buFont typeface="Arial" pitchFamily="34" charset="0"/>
              <a:buChar char="•"/>
            </a:pPr>
            <a:r>
              <a:rPr lang="it-IT" dirty="0" smtClean="0"/>
              <a:t>Natura giuridica Organi </a:t>
            </a:r>
          </a:p>
          <a:p>
            <a:pPr marL="285750" indent="-285750">
              <a:buFont typeface="Arial" pitchFamily="34" charset="0"/>
              <a:buChar char="•"/>
            </a:pPr>
            <a:r>
              <a:rPr lang="it-IT" dirty="0" smtClean="0"/>
              <a:t>Rapporto tra il CTS e gli Organi collegiali</a:t>
            </a:r>
          </a:p>
          <a:p>
            <a:pPr marL="285750" indent="-285750">
              <a:buFont typeface="Arial" pitchFamily="34" charset="0"/>
              <a:buChar char="•"/>
            </a:pPr>
            <a:r>
              <a:rPr lang="it-IT" dirty="0" smtClean="0"/>
              <a:t>Competenze, finalità, programma </a:t>
            </a:r>
          </a:p>
          <a:p>
            <a:pPr marL="285750" indent="-285750">
              <a:buFont typeface="Arial" pitchFamily="34" charset="0"/>
              <a:buChar char="•"/>
            </a:pPr>
            <a:r>
              <a:rPr lang="it-IT" dirty="0" smtClean="0"/>
              <a:t>Durata e modalità di decisioni </a:t>
            </a:r>
          </a:p>
          <a:p>
            <a:pPr marL="285750" indent="-285750">
              <a:buFont typeface="Arial" pitchFamily="34" charset="0"/>
              <a:buChar char="•"/>
            </a:pPr>
            <a:r>
              <a:rPr lang="it-IT" dirty="0" smtClean="0"/>
              <a:t>Competenze degli OO.CC. e del CTS</a:t>
            </a:r>
          </a:p>
          <a:p>
            <a:pPr marL="285750" indent="-285750">
              <a:buFont typeface="Arial" pitchFamily="34" charset="0"/>
              <a:buChar char="•"/>
            </a:pPr>
            <a:r>
              <a:rPr lang="it-IT" dirty="0" smtClean="0"/>
              <a:t>Rapporto con gli EE.LL.</a:t>
            </a:r>
          </a:p>
          <a:p>
            <a:pPr marL="285750" indent="-285750">
              <a:buFont typeface="Arial" pitchFamily="34" charset="0"/>
              <a:buChar char="•"/>
            </a:pPr>
            <a:r>
              <a:rPr lang="it-IT" dirty="0" smtClean="0"/>
              <a:t>Individuazione dei Componenti: criteri</a:t>
            </a:r>
          </a:p>
          <a:p>
            <a:pPr marL="285750" indent="-285750">
              <a:buFont typeface="Arial" pitchFamily="34" charset="0"/>
              <a:buChar char="•"/>
            </a:pPr>
            <a:r>
              <a:rPr lang="it-IT" dirty="0" smtClean="0"/>
              <a:t>Riunioni del CTS</a:t>
            </a:r>
          </a:p>
          <a:p>
            <a:pPr marL="285750" indent="-285750">
              <a:buFont typeface="Arial" pitchFamily="34" charset="0"/>
              <a:buChar char="•"/>
            </a:pPr>
            <a:r>
              <a:rPr lang="it-IT" dirty="0" smtClean="0"/>
              <a:t>Interlocutori istituzionali</a:t>
            </a:r>
          </a:p>
        </p:txBody>
      </p:sp>
      <p:sp>
        <p:nvSpPr>
          <p:cNvPr id="7" name="CasellaDiTesto 6"/>
          <p:cNvSpPr txBox="1"/>
          <p:nvPr/>
        </p:nvSpPr>
        <p:spPr>
          <a:xfrm>
            <a:off x="349538" y="332656"/>
            <a:ext cx="4248472" cy="830997"/>
          </a:xfrm>
          <a:prstGeom prst="rect">
            <a:avLst/>
          </a:prstGeom>
          <a:noFill/>
          <a:ln>
            <a:solidFill>
              <a:schemeClr val="bg2">
                <a:lumMod val="25000"/>
              </a:schemeClr>
            </a:solidFill>
          </a:ln>
        </p:spPr>
        <p:txBody>
          <a:bodyPr wrap="square" rtlCol="0">
            <a:spAutoFit/>
          </a:bodyPr>
          <a:lstStyle/>
          <a:p>
            <a:r>
              <a:rPr lang="it-IT" sz="2400" b="1" dirty="0" smtClean="0"/>
              <a:t>Esempi di punti presenti nei Regolamenti dei CTS</a:t>
            </a:r>
            <a:endParaRPr lang="it-IT" sz="2400" b="1" dirty="0"/>
          </a:p>
        </p:txBody>
      </p:sp>
      <p:sp>
        <p:nvSpPr>
          <p:cNvPr id="8" name="Segnaposto numero diapositiva 7"/>
          <p:cNvSpPr>
            <a:spLocks noGrp="1"/>
          </p:cNvSpPr>
          <p:nvPr>
            <p:ph type="sldNum" sz="quarter" idx="12"/>
          </p:nvPr>
        </p:nvSpPr>
        <p:spPr/>
        <p:txBody>
          <a:bodyPr/>
          <a:lstStyle/>
          <a:p>
            <a:fld id="{1F4508B6-748E-4298-863B-4449004691E5}" type="slidenum">
              <a:rPr lang="it-IT" smtClean="0"/>
              <a:t>27</a:t>
            </a:fld>
            <a:endParaRPr lang="it-IT"/>
          </a:p>
        </p:txBody>
      </p:sp>
    </p:spTree>
    <p:extLst>
      <p:ext uri="{BB962C8B-B14F-4D97-AF65-F5344CB8AC3E}">
        <p14:creationId xmlns:p14="http://schemas.microsoft.com/office/powerpoint/2010/main" val="3564922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11560" y="548680"/>
            <a:ext cx="7992888" cy="6001643"/>
          </a:xfrm>
          <a:prstGeom prst="rect">
            <a:avLst/>
          </a:prstGeom>
          <a:noFill/>
          <a:ln>
            <a:solidFill>
              <a:schemeClr val="bg2">
                <a:lumMod val="25000"/>
              </a:schemeClr>
            </a:solidFill>
          </a:ln>
        </p:spPr>
        <p:txBody>
          <a:bodyPr wrap="square" rtlCol="0">
            <a:spAutoFit/>
          </a:bodyPr>
          <a:lstStyle/>
          <a:p>
            <a:r>
              <a:rPr lang="it-IT" sz="2400" dirty="0" smtClean="0">
                <a:latin typeface="+mj-lt"/>
              </a:rPr>
              <a:t>Da un’analisi degli atti costitutivi, dei regolamenti relativi ai comitati tecnico scientifici emergono situazioni di processo e modelli molto diversi </a:t>
            </a:r>
            <a:r>
              <a:rPr lang="it-IT" sz="2400" i="1" dirty="0" smtClean="0">
                <a:latin typeface="+mj-lt"/>
              </a:rPr>
              <a:t>per composizione, costituzione e funzioni</a:t>
            </a:r>
            <a:r>
              <a:rPr lang="it-IT" sz="2400" dirty="0" smtClean="0">
                <a:latin typeface="+mj-lt"/>
              </a:rPr>
              <a:t>.</a:t>
            </a:r>
          </a:p>
          <a:p>
            <a:endParaRPr lang="it-IT" sz="2400" dirty="0" smtClean="0">
              <a:latin typeface="+mj-lt"/>
            </a:endParaRPr>
          </a:p>
          <a:p>
            <a:r>
              <a:rPr lang="it-IT" sz="2400" dirty="0" smtClean="0">
                <a:latin typeface="+mj-lt"/>
              </a:rPr>
              <a:t>Molti CTS risultano essere in una fase di avviamento, altri di avanzata realizzazione di attività nel rapporto con il territorio.</a:t>
            </a:r>
          </a:p>
          <a:p>
            <a:endParaRPr lang="it-IT" sz="2400" dirty="0" smtClean="0">
              <a:latin typeface="+mj-lt"/>
            </a:endParaRPr>
          </a:p>
          <a:p>
            <a:r>
              <a:rPr lang="it-IT" sz="2400" dirty="0" smtClean="0">
                <a:latin typeface="+mj-lt"/>
              </a:rPr>
              <a:t>In particolare, in molti casi assume un ruolo rilevante </a:t>
            </a:r>
            <a:r>
              <a:rPr lang="it-IT" sz="2400" dirty="0">
                <a:latin typeface="+mj-lt"/>
              </a:rPr>
              <a:t>l</a:t>
            </a:r>
            <a:r>
              <a:rPr lang="it-IT" sz="2400" dirty="0" smtClean="0">
                <a:latin typeface="+mj-lt"/>
              </a:rPr>
              <a:t>a funzione di supporto alla progettazione formativa di istituto, quando il CTS ad esempio è chiamato ad esprimere </a:t>
            </a:r>
            <a:r>
              <a:rPr lang="it-IT" sz="2400" b="1" dirty="0" smtClean="0">
                <a:latin typeface="+mj-lt"/>
              </a:rPr>
              <a:t>pareri agli organi collegiali in relazione alla coerenza dei curricoli</a:t>
            </a:r>
            <a:r>
              <a:rPr lang="it-IT" sz="2400" dirty="0" smtClean="0">
                <a:latin typeface="+mj-lt"/>
              </a:rPr>
              <a:t> con le esigenze del mercato del lavoro nel territorio e alla rilevazione dei fabbisogni formativi</a:t>
            </a:r>
          </a:p>
        </p:txBody>
      </p:sp>
      <p:sp>
        <p:nvSpPr>
          <p:cNvPr id="3" name="Segnaposto numero diapositiva 2"/>
          <p:cNvSpPr>
            <a:spLocks noGrp="1"/>
          </p:cNvSpPr>
          <p:nvPr>
            <p:ph type="sldNum" sz="quarter" idx="12"/>
          </p:nvPr>
        </p:nvSpPr>
        <p:spPr/>
        <p:txBody>
          <a:bodyPr/>
          <a:lstStyle/>
          <a:p>
            <a:fld id="{1F4508B6-748E-4298-863B-4449004691E5}" type="slidenum">
              <a:rPr lang="it-IT" smtClean="0"/>
              <a:t>28</a:t>
            </a:fld>
            <a:endParaRPr lang="it-IT"/>
          </a:p>
        </p:txBody>
      </p:sp>
    </p:spTree>
    <p:extLst>
      <p:ext uri="{BB962C8B-B14F-4D97-AF65-F5344CB8AC3E}">
        <p14:creationId xmlns:p14="http://schemas.microsoft.com/office/powerpoint/2010/main" val="118239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764704"/>
            <a:ext cx="8229600" cy="4525963"/>
          </a:xfrm>
          <a:ln>
            <a:solidFill>
              <a:schemeClr val="bg2">
                <a:lumMod val="25000"/>
              </a:schemeClr>
            </a:solidFill>
          </a:ln>
        </p:spPr>
        <p:txBody>
          <a:bodyPr/>
          <a:lstStyle/>
          <a:p>
            <a:pPr marL="109728" indent="0">
              <a:buNone/>
            </a:pPr>
            <a:endParaRPr lang="it-IT" sz="2800" dirty="0" smtClean="0"/>
          </a:p>
          <a:p>
            <a:pPr marL="109728" indent="0">
              <a:buNone/>
            </a:pPr>
            <a:r>
              <a:rPr lang="it-IT" sz="2800" dirty="0" smtClean="0"/>
              <a:t>Risulta </a:t>
            </a:r>
            <a:r>
              <a:rPr lang="it-IT" sz="2800" dirty="0"/>
              <a:t>inoltre che </a:t>
            </a:r>
            <a:r>
              <a:rPr lang="it-IT" sz="2800" b="1" dirty="0">
                <a:effectLst>
                  <a:outerShdw blurRad="38100" dist="38100" dir="2700000" algn="tl">
                    <a:srgbClr val="000000">
                      <a:alpha val="43137"/>
                    </a:srgbClr>
                  </a:outerShdw>
                </a:effectLst>
              </a:rPr>
              <a:t>le funzioni del CTS sono diversificate</a:t>
            </a:r>
            <a:r>
              <a:rPr lang="it-IT" sz="2800" dirty="0"/>
              <a:t> per quello che riguarda gli </a:t>
            </a:r>
            <a:r>
              <a:rPr lang="it-IT" sz="2800" b="1" dirty="0"/>
              <a:t>istituti tecnici e professionali </a:t>
            </a:r>
            <a:r>
              <a:rPr lang="it-IT" sz="2800" dirty="0"/>
              <a:t>e per quello che riguarda i </a:t>
            </a:r>
            <a:r>
              <a:rPr lang="it-IT" sz="2800" b="1" dirty="0"/>
              <a:t>licei</a:t>
            </a:r>
            <a:r>
              <a:rPr lang="it-IT" sz="2800" dirty="0"/>
              <a:t>. </a:t>
            </a:r>
            <a:endParaRPr lang="it-IT" sz="2800" dirty="0" smtClean="0"/>
          </a:p>
          <a:p>
            <a:pPr marL="109728" indent="0">
              <a:buNone/>
            </a:pPr>
            <a:endParaRPr lang="it-IT" sz="2800" dirty="0"/>
          </a:p>
          <a:p>
            <a:pPr marL="109728" indent="0">
              <a:buNone/>
            </a:pPr>
            <a:r>
              <a:rPr lang="it-IT" sz="2800" dirty="0" smtClean="0"/>
              <a:t>In </a:t>
            </a:r>
            <a:r>
              <a:rPr lang="it-IT" sz="2800" dirty="0"/>
              <a:t>questo ultimo caso </a:t>
            </a:r>
            <a:r>
              <a:rPr lang="it-IT" sz="2800" dirty="0" smtClean="0"/>
              <a:t>la </a:t>
            </a:r>
            <a:r>
              <a:rPr lang="it-IT" sz="2800" dirty="0"/>
              <a:t>funzione del CTS (CS) nei licei </a:t>
            </a:r>
            <a:r>
              <a:rPr lang="it-IT" sz="2800" dirty="0" smtClean="0"/>
              <a:t>sembra essere </a:t>
            </a:r>
            <a:r>
              <a:rPr lang="it-IT" sz="2800" dirty="0"/>
              <a:t>soprattutto quello di potenziare il curricolo in chiave </a:t>
            </a:r>
            <a:r>
              <a:rPr lang="it-IT" sz="2800" dirty="0" smtClean="0"/>
              <a:t>orientativa</a:t>
            </a:r>
            <a:r>
              <a:rPr lang="it-IT" dirty="0" smtClean="0"/>
              <a:t>.</a:t>
            </a:r>
            <a:endParaRPr lang="it-IT" sz="2800" dirty="0"/>
          </a:p>
        </p:txBody>
      </p:sp>
      <p:sp>
        <p:nvSpPr>
          <p:cNvPr id="4" name="Segnaposto numero diapositiva 3"/>
          <p:cNvSpPr>
            <a:spLocks noGrp="1"/>
          </p:cNvSpPr>
          <p:nvPr>
            <p:ph type="sldNum" sz="quarter" idx="12"/>
          </p:nvPr>
        </p:nvSpPr>
        <p:spPr/>
        <p:txBody>
          <a:bodyPr/>
          <a:lstStyle/>
          <a:p>
            <a:fld id="{1F4508B6-748E-4298-863B-4449004691E5}" type="slidenum">
              <a:rPr lang="it-IT" smtClean="0"/>
              <a:t>29</a:t>
            </a:fld>
            <a:endParaRPr lang="it-IT"/>
          </a:p>
        </p:txBody>
      </p:sp>
    </p:spTree>
    <p:extLst>
      <p:ext uri="{BB962C8B-B14F-4D97-AF65-F5344CB8AC3E}">
        <p14:creationId xmlns:p14="http://schemas.microsoft.com/office/powerpoint/2010/main" val="103943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numero diapositiva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A17E6BA-B5FD-4A88-A7B2-DE83D2EC52A9}" type="slidenum">
              <a:rPr lang="en-US" sz="1400" smtClean="0">
                <a:solidFill>
                  <a:schemeClr val="tx2"/>
                </a:solidFill>
                <a:latin typeface="Rage Italic" pitchFamily="66" charset="0"/>
              </a:rPr>
              <a:pPr/>
              <a:t>3</a:t>
            </a:fld>
            <a:endParaRPr lang="en-US" sz="1400" smtClean="0">
              <a:solidFill>
                <a:schemeClr val="tx2"/>
              </a:solidFill>
              <a:latin typeface="Rage Italic" pitchFamily="66" charset="0"/>
            </a:endParaRPr>
          </a:p>
        </p:txBody>
      </p:sp>
      <p:sp>
        <p:nvSpPr>
          <p:cNvPr id="4" name="CasellaDiTesto 3"/>
          <p:cNvSpPr txBox="1"/>
          <p:nvPr/>
        </p:nvSpPr>
        <p:spPr>
          <a:xfrm>
            <a:off x="539552" y="476672"/>
            <a:ext cx="8136904" cy="6340197"/>
          </a:xfrm>
          <a:prstGeom prst="rect">
            <a:avLst/>
          </a:prstGeom>
          <a:noFill/>
          <a:ln>
            <a:solidFill>
              <a:schemeClr val="bg2">
                <a:lumMod val="50000"/>
              </a:schemeClr>
            </a:solidFill>
          </a:ln>
        </p:spPr>
        <p:txBody>
          <a:bodyPr wrap="square">
            <a:spAutoFit/>
          </a:bodyPr>
          <a:lstStyle/>
          <a:p>
            <a:pPr>
              <a:defRPr/>
            </a:pPr>
            <a:r>
              <a:rPr lang="it-IT" sz="2800" b="1" dirty="0" smtClean="0">
                <a:latin typeface="Arial Narrow" pitchFamily="34" charset="0"/>
              </a:rPr>
              <a:t>Le funzioni  dei CTS/CS nella scuola secondaria di secondo grado possono essere</a:t>
            </a:r>
            <a:r>
              <a:rPr lang="it-IT" sz="2800" b="1" dirty="0">
                <a:latin typeface="Arial Narrow" pitchFamily="34" charset="0"/>
              </a:rPr>
              <a:t> </a:t>
            </a:r>
            <a:r>
              <a:rPr lang="it-IT" sz="2800" b="1" dirty="0" smtClean="0">
                <a:latin typeface="Arial Narrow" pitchFamily="34" charset="0"/>
              </a:rPr>
              <a:t>situate </a:t>
            </a:r>
            <a:r>
              <a:rPr lang="it-IT" sz="2800" b="1" dirty="0">
                <a:latin typeface="Arial Narrow" pitchFamily="34" charset="0"/>
              </a:rPr>
              <a:t>in un </a:t>
            </a:r>
            <a:r>
              <a:rPr lang="it-IT" sz="2800" b="1" u="sng" dirty="0">
                <a:latin typeface="Arial Narrow" pitchFamily="34" charset="0"/>
              </a:rPr>
              <a:t>continuum che </a:t>
            </a:r>
            <a:r>
              <a:rPr lang="it-IT" sz="2800" b="1" u="sng" dirty="0" smtClean="0">
                <a:latin typeface="Arial Narrow" pitchFamily="34" charset="0"/>
              </a:rPr>
              <a:t>presenta </a:t>
            </a:r>
            <a:r>
              <a:rPr lang="it-IT" sz="2800" b="1" u="sng" dirty="0">
                <a:latin typeface="Arial Narrow" pitchFamily="34" charset="0"/>
              </a:rPr>
              <a:t>due polarità</a:t>
            </a:r>
            <a:r>
              <a:rPr lang="it-IT" sz="2800" dirty="0" smtClean="0">
                <a:latin typeface="Arial Narrow" pitchFamily="34" charset="0"/>
              </a:rPr>
              <a:t>:</a:t>
            </a:r>
          </a:p>
          <a:p>
            <a:pPr>
              <a:defRPr/>
            </a:pPr>
            <a:endParaRPr lang="it-IT" sz="2800" dirty="0">
              <a:latin typeface="Arial Narrow" pitchFamily="34" charset="0"/>
            </a:endParaRPr>
          </a:p>
          <a:p>
            <a:pPr marL="342900" indent="-342900">
              <a:buFontTx/>
              <a:buChar char="-"/>
              <a:defRPr/>
            </a:pPr>
            <a:r>
              <a:rPr lang="it-IT" sz="2800" dirty="0" smtClean="0">
                <a:latin typeface="Arial Narrow" pitchFamily="34" charset="0"/>
              </a:rPr>
              <a:t>proposte </a:t>
            </a:r>
            <a:r>
              <a:rPr lang="it-IT" sz="2800" dirty="0">
                <a:latin typeface="Arial Narrow" pitchFamily="34" charset="0"/>
              </a:rPr>
              <a:t>e consulenza su situazioni che riguardano prevalentemente i </a:t>
            </a:r>
            <a:r>
              <a:rPr lang="it-IT" sz="2800" b="1" dirty="0">
                <a:latin typeface="Arial Narrow" pitchFamily="34" charset="0"/>
              </a:rPr>
              <a:t>rapporti tra scuola ed </a:t>
            </a:r>
            <a:r>
              <a:rPr lang="it-IT" sz="2800" b="1" dirty="0" err="1">
                <a:latin typeface="Arial Narrow" pitchFamily="34" charset="0"/>
              </a:rPr>
              <a:t>extrascuola</a:t>
            </a:r>
            <a:r>
              <a:rPr lang="it-IT" sz="2800" b="1" dirty="0">
                <a:latin typeface="Arial Narrow" pitchFamily="34" charset="0"/>
              </a:rPr>
              <a:t> </a:t>
            </a:r>
            <a:r>
              <a:rPr lang="it-IT" sz="2800" dirty="0">
                <a:latin typeface="Arial Narrow" pitchFamily="34" charset="0"/>
              </a:rPr>
              <a:t>(analisi dei fabbisogni formativi delle aziende, facilitazioni per l’inserimento lavorativo ex studenti, collocazione degli studenti in alternanza o stage </a:t>
            </a:r>
            <a:r>
              <a:rPr lang="it-IT" sz="2800" dirty="0" err="1">
                <a:latin typeface="Arial Narrow" pitchFamily="34" charset="0"/>
              </a:rPr>
              <a:t>ecc</a:t>
            </a:r>
            <a:r>
              <a:rPr lang="it-IT" sz="2800" dirty="0" smtClean="0">
                <a:latin typeface="Arial Narrow" pitchFamily="34" charset="0"/>
              </a:rPr>
              <a:t>);</a:t>
            </a:r>
          </a:p>
          <a:p>
            <a:pPr marL="342900" indent="-342900">
              <a:buFontTx/>
              <a:buChar char="-"/>
              <a:defRPr/>
            </a:pPr>
            <a:endParaRPr lang="it-IT" sz="2800" dirty="0">
              <a:latin typeface="Arial Narrow" pitchFamily="34" charset="0"/>
            </a:endParaRPr>
          </a:p>
          <a:p>
            <a:pPr marL="342900" indent="-342900">
              <a:buFontTx/>
              <a:buChar char="-"/>
              <a:defRPr/>
            </a:pPr>
            <a:r>
              <a:rPr lang="it-IT" sz="2800" dirty="0" smtClean="0">
                <a:latin typeface="Arial Narrow" pitchFamily="34" charset="0"/>
              </a:rPr>
              <a:t>proposte </a:t>
            </a:r>
            <a:r>
              <a:rPr lang="it-IT" sz="2800" dirty="0">
                <a:latin typeface="Arial Narrow" pitchFamily="34" charset="0"/>
              </a:rPr>
              <a:t>e consulenze che riguardano gli </a:t>
            </a:r>
            <a:r>
              <a:rPr lang="it-IT" sz="2800" b="1" dirty="0">
                <a:latin typeface="Arial Narrow" pitchFamily="34" charset="0"/>
              </a:rPr>
              <a:t>assetti interni della scuola</a:t>
            </a:r>
            <a:r>
              <a:rPr lang="it-IT" sz="2800" dirty="0">
                <a:latin typeface="Arial Narrow" pitchFamily="34" charset="0"/>
              </a:rPr>
              <a:t> (progettazione indirizzi opzioni e quote di flessibilità, orientamento, formazione docenti, autovalutazione ecc.)</a:t>
            </a:r>
          </a:p>
          <a:p>
            <a:pPr>
              <a:defRPr/>
            </a:pPr>
            <a:endParaRPr lang="it-IT" sz="1400" dirty="0">
              <a:latin typeface="Arial Narrow" pitchFamily="34" charset="0"/>
            </a:endParaRPr>
          </a:p>
        </p:txBody>
      </p:sp>
      <p:sp>
        <p:nvSpPr>
          <p:cNvPr id="54276" name="CasellaDiTesto 4"/>
          <p:cNvSpPr txBox="1">
            <a:spLocks noChangeArrowheads="1"/>
          </p:cNvSpPr>
          <p:nvPr/>
        </p:nvSpPr>
        <p:spPr bwMode="auto">
          <a:xfrm>
            <a:off x="5285044" y="6305101"/>
            <a:ext cx="31670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it-IT" sz="1600" i="1" dirty="0" smtClean="0"/>
              <a:t>(Cfr</a:t>
            </a:r>
            <a:r>
              <a:rPr lang="it-IT" sz="1600" i="1" dirty="0"/>
              <a:t>. D.S. Bernardi Maria </a:t>
            </a:r>
            <a:r>
              <a:rPr lang="it-IT" sz="1600" i="1" dirty="0" smtClean="0"/>
              <a:t>Grazia)</a:t>
            </a:r>
            <a:endParaRPr lang="it-IT" sz="1600" i="1" dirty="0"/>
          </a:p>
        </p:txBody>
      </p:sp>
    </p:spTree>
    <p:extLst>
      <p:ext uri="{BB962C8B-B14F-4D97-AF65-F5344CB8AC3E}">
        <p14:creationId xmlns:p14="http://schemas.microsoft.com/office/powerpoint/2010/main" val="2003598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8604448" y="6459755"/>
            <a:ext cx="365760" cy="365125"/>
          </a:xfrm>
        </p:spPr>
        <p:txBody>
          <a:bodyPr/>
          <a:lstStyle/>
          <a:p>
            <a:fld id="{1F4508B6-748E-4298-863B-4449004691E5}" type="slidenum">
              <a:rPr lang="it-IT" smtClean="0"/>
              <a:t>30</a:t>
            </a:fld>
            <a:endParaRPr lang="it-IT"/>
          </a:p>
        </p:txBody>
      </p:sp>
      <p:pic>
        <p:nvPicPr>
          <p:cNvPr id="5" name="Immagine 4" descr="immagine 03"/>
          <p:cNvPicPr/>
          <p:nvPr/>
        </p:nvPicPr>
        <p:blipFill>
          <a:blip r:embed="rId2" cstate="print"/>
          <a:srcRect/>
          <a:stretch>
            <a:fillRect/>
          </a:stretch>
        </p:blipFill>
        <p:spPr bwMode="auto">
          <a:xfrm>
            <a:off x="701688" y="1498680"/>
            <a:ext cx="7920880" cy="4248472"/>
          </a:xfrm>
          <a:prstGeom prst="rect">
            <a:avLst/>
          </a:prstGeom>
          <a:noFill/>
          <a:ln w="9525">
            <a:solidFill>
              <a:schemeClr val="bg2">
                <a:lumMod val="25000"/>
              </a:schemeClr>
            </a:solidFill>
            <a:miter lim="800000"/>
            <a:headEnd/>
            <a:tailEnd/>
          </a:ln>
        </p:spPr>
      </p:pic>
      <p:sp>
        <p:nvSpPr>
          <p:cNvPr id="6" name="CasellaDiTesto 5"/>
          <p:cNvSpPr txBox="1"/>
          <p:nvPr/>
        </p:nvSpPr>
        <p:spPr>
          <a:xfrm>
            <a:off x="647564" y="295603"/>
            <a:ext cx="7992888" cy="954107"/>
          </a:xfrm>
          <a:prstGeom prst="rect">
            <a:avLst/>
          </a:prstGeom>
          <a:noFill/>
        </p:spPr>
        <p:txBody>
          <a:bodyPr wrap="square" rtlCol="0">
            <a:spAutoFit/>
          </a:bodyPr>
          <a:lstStyle/>
          <a:p>
            <a:pPr algn="ctr"/>
            <a:r>
              <a:rPr lang="it-IT" sz="2800" dirty="0" smtClean="0"/>
              <a:t>Esempio di collegamento tra POF </a:t>
            </a:r>
          </a:p>
          <a:p>
            <a:pPr algn="ctr"/>
            <a:r>
              <a:rPr lang="it-IT" sz="2800" dirty="0" smtClean="0"/>
              <a:t>e organi collegiali</a:t>
            </a:r>
            <a:endParaRPr lang="it-IT" sz="2800" dirty="0"/>
          </a:p>
        </p:txBody>
      </p:sp>
      <p:sp>
        <p:nvSpPr>
          <p:cNvPr id="7" name="CasellaDiTesto 6"/>
          <p:cNvSpPr txBox="1"/>
          <p:nvPr/>
        </p:nvSpPr>
        <p:spPr>
          <a:xfrm>
            <a:off x="3669943" y="5754742"/>
            <a:ext cx="4968552" cy="338554"/>
          </a:xfrm>
          <a:prstGeom prst="rect">
            <a:avLst/>
          </a:prstGeom>
          <a:noFill/>
        </p:spPr>
        <p:txBody>
          <a:bodyPr wrap="square" rtlCol="0">
            <a:spAutoFit/>
          </a:bodyPr>
          <a:lstStyle/>
          <a:p>
            <a:r>
              <a:rPr lang="it-IT" sz="1600" dirty="0" smtClean="0"/>
              <a:t>Cfr. Delivery </a:t>
            </a:r>
            <a:r>
              <a:rPr lang="it-IT" sz="1600" dirty="0"/>
              <a:t>U</a:t>
            </a:r>
            <a:r>
              <a:rPr lang="it-IT" sz="1600" dirty="0" smtClean="0"/>
              <a:t>nit Sicilia, Indire, 2013, p.31</a:t>
            </a:r>
            <a:endParaRPr lang="it-IT" sz="1600" dirty="0"/>
          </a:p>
        </p:txBody>
      </p:sp>
    </p:spTree>
    <p:extLst>
      <p:ext uri="{BB962C8B-B14F-4D97-AF65-F5344CB8AC3E}">
        <p14:creationId xmlns:p14="http://schemas.microsoft.com/office/powerpoint/2010/main" val="4080419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1F4508B6-748E-4298-863B-4449004691E5}" type="slidenum">
              <a:rPr lang="it-IT" smtClean="0"/>
              <a:t>31</a:t>
            </a:fld>
            <a:endParaRPr lang="it-IT"/>
          </a:p>
        </p:txBody>
      </p:sp>
      <p:sp>
        <p:nvSpPr>
          <p:cNvPr id="3" name="CasellaDiTesto 2"/>
          <p:cNvSpPr txBox="1"/>
          <p:nvPr/>
        </p:nvSpPr>
        <p:spPr>
          <a:xfrm>
            <a:off x="467544" y="908720"/>
            <a:ext cx="8256934" cy="5632311"/>
          </a:xfrm>
          <a:prstGeom prst="rect">
            <a:avLst/>
          </a:prstGeom>
          <a:noFill/>
          <a:ln>
            <a:solidFill>
              <a:schemeClr val="accent1"/>
            </a:solidFill>
          </a:ln>
        </p:spPr>
        <p:txBody>
          <a:bodyPr wrap="square" rtlCol="0">
            <a:spAutoFit/>
          </a:bodyPr>
          <a:lstStyle/>
          <a:p>
            <a:pPr lvl="0"/>
            <a:r>
              <a:rPr lang="it-IT" b="1" dirty="0"/>
              <a:t>SINERGIA</a:t>
            </a:r>
            <a:r>
              <a:rPr lang="it-IT" dirty="0"/>
              <a:t>: indica la necessaria collaborazione tra gli organismi che regolano l’organizzazione </a:t>
            </a:r>
            <a:r>
              <a:rPr lang="it-IT" dirty="0" smtClean="0"/>
              <a:t>scolastico…un </a:t>
            </a:r>
            <a:r>
              <a:rPr lang="it-IT" dirty="0"/>
              <a:t>rapporto sinergico migliora con la circolarità e la condivisione di idee e progetti.</a:t>
            </a:r>
          </a:p>
          <a:p>
            <a:r>
              <a:rPr lang="it-IT" dirty="0"/>
              <a:t> </a:t>
            </a:r>
          </a:p>
          <a:p>
            <a:pPr lvl="0"/>
            <a:r>
              <a:rPr lang="it-IT" b="1" dirty="0"/>
              <a:t>INNOVAZIONE</a:t>
            </a:r>
            <a:r>
              <a:rPr lang="it-IT" dirty="0"/>
              <a:t>: indica la nuova strada da percorrere in un ottica di spazi di autonomia e flessibilità. Il </a:t>
            </a:r>
            <a:r>
              <a:rPr lang="it-IT" dirty="0" err="1"/>
              <a:t>C.t.s</a:t>
            </a:r>
            <a:r>
              <a:rPr lang="it-IT" dirty="0"/>
              <a:t>. può essere un “valore aggiunto” che renderebbe maggiormente percorribile questa strada.</a:t>
            </a:r>
          </a:p>
          <a:p>
            <a:r>
              <a:rPr lang="it-IT" dirty="0"/>
              <a:t> </a:t>
            </a:r>
          </a:p>
          <a:p>
            <a:pPr lvl="0"/>
            <a:r>
              <a:rPr lang="it-IT" b="1" dirty="0"/>
              <a:t>MIGLIORAMENTO</a:t>
            </a:r>
            <a:r>
              <a:rPr lang="it-IT" dirty="0"/>
              <a:t>: Il Piano dell’ Offerta Formativa </a:t>
            </a:r>
            <a:r>
              <a:rPr lang="it-IT" dirty="0" smtClean="0"/>
              <a:t>va </a:t>
            </a:r>
            <a:r>
              <a:rPr lang="it-IT" dirty="0"/>
              <a:t>rivisto in un’ ottica di </a:t>
            </a:r>
            <a:r>
              <a:rPr lang="it-IT" dirty="0" smtClean="0"/>
              <a:t>miglioramento: qui un buon contributo può venire dalla professionalità </a:t>
            </a:r>
            <a:r>
              <a:rPr lang="it-IT" dirty="0"/>
              <a:t>dei </a:t>
            </a:r>
            <a:r>
              <a:rPr lang="it-IT" dirty="0" smtClean="0"/>
              <a:t>componenti del </a:t>
            </a:r>
            <a:r>
              <a:rPr lang="it-IT" dirty="0" err="1"/>
              <a:t>C.t.s</a:t>
            </a:r>
            <a:r>
              <a:rPr lang="it-IT" dirty="0"/>
              <a:t>.</a:t>
            </a:r>
          </a:p>
          <a:p>
            <a:r>
              <a:rPr lang="it-IT" dirty="0"/>
              <a:t> </a:t>
            </a:r>
          </a:p>
          <a:p>
            <a:pPr lvl="0"/>
            <a:r>
              <a:rPr lang="it-IT" b="1" dirty="0"/>
              <a:t>TERRITORIO</a:t>
            </a:r>
            <a:r>
              <a:rPr lang="it-IT" dirty="0"/>
              <a:t>: In un a logica di accordi di rete e di lavoro di squadra, il </a:t>
            </a:r>
            <a:r>
              <a:rPr lang="it-IT" dirty="0" err="1"/>
              <a:t>C.t.s</a:t>
            </a:r>
            <a:r>
              <a:rPr lang="it-IT" dirty="0"/>
              <a:t>. può essere un ambito privilegiato, in cui scuola e mondo del </a:t>
            </a:r>
            <a:r>
              <a:rPr lang="it-IT" dirty="0" smtClean="0"/>
              <a:t>lavoro costruiscono </a:t>
            </a:r>
            <a:r>
              <a:rPr lang="it-IT" dirty="0"/>
              <a:t>nuove alleanze formative.</a:t>
            </a:r>
          </a:p>
          <a:p>
            <a:r>
              <a:rPr lang="it-IT" dirty="0"/>
              <a:t> </a:t>
            </a:r>
          </a:p>
          <a:p>
            <a:pPr lvl="0"/>
            <a:r>
              <a:rPr lang="it-IT" b="1" dirty="0"/>
              <a:t>STAKEHOLDERS</a:t>
            </a:r>
            <a:r>
              <a:rPr lang="it-IT" dirty="0"/>
              <a:t>: </a:t>
            </a:r>
            <a:r>
              <a:rPr lang="it-IT" dirty="0" smtClean="0"/>
              <a:t>Sono </a:t>
            </a:r>
            <a:r>
              <a:rPr lang="it-IT" dirty="0"/>
              <a:t>gli interlocutori privilegiati di ogni autonomia scolastica. Per loro e con loro va costruito un P.O.F. coerente ed in sintonia con le richieste che vengono dal mercato del lavoro.</a:t>
            </a:r>
          </a:p>
          <a:p>
            <a:endParaRPr lang="it-IT" dirty="0"/>
          </a:p>
        </p:txBody>
      </p:sp>
      <p:sp>
        <p:nvSpPr>
          <p:cNvPr id="4" name="CasellaDiTesto 3"/>
          <p:cNvSpPr txBox="1"/>
          <p:nvPr/>
        </p:nvSpPr>
        <p:spPr>
          <a:xfrm>
            <a:off x="467544" y="260648"/>
            <a:ext cx="8256934" cy="584775"/>
          </a:xfrm>
          <a:prstGeom prst="rect">
            <a:avLst/>
          </a:prstGeom>
          <a:noFill/>
        </p:spPr>
        <p:txBody>
          <a:bodyPr wrap="square" rtlCol="0">
            <a:spAutoFit/>
          </a:bodyPr>
          <a:lstStyle/>
          <a:p>
            <a:pPr algn="ctr"/>
            <a:r>
              <a:rPr lang="it-IT" sz="3200" dirty="0" smtClean="0"/>
              <a:t>Alcune parole chiave ricorrenti</a:t>
            </a:r>
            <a:endParaRPr lang="it-IT" sz="3200" dirty="0"/>
          </a:p>
        </p:txBody>
      </p:sp>
    </p:spTree>
    <p:extLst>
      <p:ext uri="{BB962C8B-B14F-4D97-AF65-F5344CB8AC3E}">
        <p14:creationId xmlns:p14="http://schemas.microsoft.com/office/powerpoint/2010/main" val="9662487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Alcune questioni aperte</a:t>
            </a:r>
            <a:endParaRPr lang="it-IT" sz="3600" dirty="0"/>
          </a:p>
        </p:txBody>
      </p:sp>
      <p:sp>
        <p:nvSpPr>
          <p:cNvPr id="3" name="Segnaposto contenuto 2"/>
          <p:cNvSpPr>
            <a:spLocks noGrp="1"/>
          </p:cNvSpPr>
          <p:nvPr>
            <p:ph idx="1"/>
          </p:nvPr>
        </p:nvSpPr>
        <p:spPr/>
        <p:txBody>
          <a:bodyPr>
            <a:normAutofit fontScale="85000" lnSpcReduction="20000"/>
          </a:bodyPr>
          <a:lstStyle/>
          <a:p>
            <a:endParaRPr lang="it-IT" sz="2800" dirty="0" smtClean="0"/>
          </a:p>
          <a:p>
            <a:r>
              <a:rPr lang="it-IT" sz="2800" dirty="0"/>
              <a:t>Le funzioni del CTS/CS e la divisione dei compiti tra CTS e </a:t>
            </a:r>
            <a:r>
              <a:rPr lang="it-IT" sz="2800" dirty="0" smtClean="0"/>
              <a:t>Dipartimenti</a:t>
            </a:r>
          </a:p>
          <a:p>
            <a:endParaRPr lang="it-IT" sz="2800" dirty="0"/>
          </a:p>
          <a:p>
            <a:r>
              <a:rPr lang="it-IT" sz="2800" dirty="0"/>
              <a:t>La relazione tra CTS e organi </a:t>
            </a:r>
            <a:r>
              <a:rPr lang="it-IT" sz="2800" dirty="0" smtClean="0"/>
              <a:t>collegiali</a:t>
            </a:r>
          </a:p>
          <a:p>
            <a:endParaRPr lang="it-IT" sz="2800" dirty="0"/>
          </a:p>
          <a:p>
            <a:r>
              <a:rPr lang="it-IT" sz="2800" dirty="0" smtClean="0"/>
              <a:t>La qualità ed intensità del </a:t>
            </a:r>
            <a:r>
              <a:rPr lang="it-IT" sz="2800" dirty="0"/>
              <a:t>rapporto tra scuola e </a:t>
            </a:r>
            <a:r>
              <a:rPr lang="it-IT" sz="2800" dirty="0" smtClean="0"/>
              <a:t>territorio</a:t>
            </a:r>
          </a:p>
          <a:p>
            <a:endParaRPr lang="it-IT" sz="2800" dirty="0"/>
          </a:p>
          <a:p>
            <a:r>
              <a:rPr lang="it-IT" sz="2800" dirty="0" smtClean="0"/>
              <a:t>L’opzione tra CTS di singola </a:t>
            </a:r>
            <a:r>
              <a:rPr lang="it-IT" sz="2800" dirty="0"/>
              <a:t>scuola, </a:t>
            </a:r>
            <a:r>
              <a:rPr lang="it-IT" sz="2800" dirty="0" smtClean="0"/>
              <a:t>di rete </a:t>
            </a:r>
            <a:r>
              <a:rPr lang="it-IT" sz="2800" dirty="0"/>
              <a:t>di scuole, </a:t>
            </a:r>
            <a:r>
              <a:rPr lang="it-IT" sz="2800" dirty="0" smtClean="0"/>
              <a:t>di rete territoriale o di filiera</a:t>
            </a:r>
            <a:endParaRPr lang="it-IT" sz="2800" dirty="0"/>
          </a:p>
          <a:p>
            <a:pPr marL="109728" indent="0">
              <a:buNone/>
            </a:pPr>
            <a:endParaRPr lang="it-IT" sz="2800" dirty="0"/>
          </a:p>
          <a:p>
            <a:r>
              <a:rPr lang="it-IT" sz="2800" b="1" dirty="0" smtClean="0">
                <a:solidFill>
                  <a:srgbClr val="FF0000"/>
                </a:solidFill>
              </a:rPr>
              <a:t>I </a:t>
            </a:r>
            <a:r>
              <a:rPr lang="it-IT" sz="2800" b="1" dirty="0">
                <a:solidFill>
                  <a:srgbClr val="FF0000"/>
                </a:solidFill>
              </a:rPr>
              <a:t>modelli organizzativi dei </a:t>
            </a:r>
            <a:r>
              <a:rPr lang="it-IT" sz="2800" b="1" dirty="0" smtClean="0">
                <a:solidFill>
                  <a:srgbClr val="FF0000"/>
                </a:solidFill>
              </a:rPr>
              <a:t>CTS e le attività chiave</a:t>
            </a:r>
          </a:p>
          <a:p>
            <a:endParaRPr lang="it-IT" sz="2800" dirty="0"/>
          </a:p>
          <a:p>
            <a:endParaRPr lang="it-IT" dirty="0"/>
          </a:p>
        </p:txBody>
      </p:sp>
      <p:sp>
        <p:nvSpPr>
          <p:cNvPr id="4" name="Segnaposto numero diapositiva 3"/>
          <p:cNvSpPr>
            <a:spLocks noGrp="1"/>
          </p:cNvSpPr>
          <p:nvPr>
            <p:ph type="sldNum" sz="quarter" idx="12"/>
          </p:nvPr>
        </p:nvSpPr>
        <p:spPr/>
        <p:txBody>
          <a:bodyPr/>
          <a:lstStyle/>
          <a:p>
            <a:fld id="{1F4508B6-748E-4298-863B-4449004691E5}" type="slidenum">
              <a:rPr lang="it-IT" smtClean="0"/>
              <a:t>32</a:t>
            </a:fld>
            <a:endParaRPr lang="it-IT"/>
          </a:p>
        </p:txBody>
      </p:sp>
    </p:spTree>
    <p:extLst>
      <p:ext uri="{BB962C8B-B14F-4D97-AF65-F5344CB8AC3E}">
        <p14:creationId xmlns:p14="http://schemas.microsoft.com/office/powerpoint/2010/main" val="2276693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3779912" y="3933056"/>
            <a:ext cx="4680520"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000" dirty="0" smtClean="0"/>
              <a:t>1. Contesto di riferimento</a:t>
            </a:r>
            <a:endParaRPr lang="it-IT" sz="4000" dirty="0"/>
          </a:p>
        </p:txBody>
      </p:sp>
      <p:sp>
        <p:nvSpPr>
          <p:cNvPr id="6" name="Segnaposto numero diapositiva 5"/>
          <p:cNvSpPr>
            <a:spLocks noGrp="1"/>
          </p:cNvSpPr>
          <p:nvPr>
            <p:ph type="sldNum" sz="quarter" idx="12"/>
          </p:nvPr>
        </p:nvSpPr>
        <p:spPr/>
        <p:txBody>
          <a:bodyPr/>
          <a:lstStyle/>
          <a:p>
            <a:fld id="{1F4508B6-748E-4298-863B-4449004691E5}" type="slidenum">
              <a:rPr lang="it-IT" smtClean="0"/>
              <a:t>4</a:t>
            </a:fld>
            <a:endParaRPr lang="it-IT"/>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2384" y="951730"/>
            <a:ext cx="3709610" cy="2333253"/>
          </a:xfrm>
          <a:prstGeom prst="rect">
            <a:avLst/>
          </a:prstGeom>
          <a:ln>
            <a:solidFill>
              <a:schemeClr val="accent1"/>
            </a:solidFill>
          </a:ln>
        </p:spPr>
      </p:pic>
    </p:spTree>
    <p:extLst>
      <p:ext uri="{BB962C8B-B14F-4D97-AF65-F5344CB8AC3E}">
        <p14:creationId xmlns:p14="http://schemas.microsoft.com/office/powerpoint/2010/main" val="324929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llout con freccia a destra 1"/>
          <p:cNvSpPr/>
          <p:nvPr/>
        </p:nvSpPr>
        <p:spPr>
          <a:xfrm rot="2376055">
            <a:off x="463411" y="1038888"/>
            <a:ext cx="3610189" cy="1990242"/>
          </a:xfrm>
          <a:prstGeom prst="rightArrowCallou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t>Nuovi assetti ordinamentali e curriculari</a:t>
            </a:r>
            <a:endParaRPr lang="it-IT" sz="2400" b="1" dirty="0"/>
          </a:p>
        </p:txBody>
      </p:sp>
      <p:sp>
        <p:nvSpPr>
          <p:cNvPr id="6" name="Rettangolo arrotondato 5"/>
          <p:cNvSpPr/>
          <p:nvPr/>
        </p:nvSpPr>
        <p:spPr>
          <a:xfrm>
            <a:off x="3059832" y="3413800"/>
            <a:ext cx="3312368" cy="777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Istituti scolastici</a:t>
            </a:r>
            <a:endParaRPr lang="it-IT" sz="2800" dirty="0"/>
          </a:p>
        </p:txBody>
      </p:sp>
      <p:sp>
        <p:nvSpPr>
          <p:cNvPr id="7" name="Callout con freccia a sinistra 6"/>
          <p:cNvSpPr/>
          <p:nvPr/>
        </p:nvSpPr>
        <p:spPr>
          <a:xfrm rot="18939168">
            <a:off x="5152516" y="1045046"/>
            <a:ext cx="3493107" cy="1860110"/>
          </a:xfrm>
          <a:prstGeom prst="leftArrow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t>Revisione  organi collegiali e </a:t>
            </a:r>
            <a:r>
              <a:rPr lang="it-IT" sz="2400" b="1" dirty="0" err="1" smtClean="0"/>
              <a:t>governance</a:t>
            </a:r>
            <a:endParaRPr lang="it-IT" sz="2400" b="1" dirty="0"/>
          </a:p>
        </p:txBody>
      </p:sp>
      <p:sp>
        <p:nvSpPr>
          <p:cNvPr id="8" name="Callout con freccia in su 7"/>
          <p:cNvSpPr/>
          <p:nvPr/>
        </p:nvSpPr>
        <p:spPr>
          <a:xfrm>
            <a:off x="2843808" y="4293096"/>
            <a:ext cx="3744416" cy="2304256"/>
          </a:xfrm>
          <a:prstGeom prst="upArrow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t>Nuova domanda sociale  territoriale e del mercato del lavoro</a:t>
            </a:r>
            <a:endParaRPr lang="it-IT" sz="2400" dirty="0"/>
          </a:p>
        </p:txBody>
      </p:sp>
      <p:sp>
        <p:nvSpPr>
          <p:cNvPr id="9" name="CasellaDiTesto 8"/>
          <p:cNvSpPr txBox="1"/>
          <p:nvPr/>
        </p:nvSpPr>
        <p:spPr>
          <a:xfrm>
            <a:off x="467544" y="3951386"/>
            <a:ext cx="1944216" cy="954107"/>
          </a:xfrm>
          <a:prstGeom prst="rect">
            <a:avLst/>
          </a:prstGeom>
          <a:noFill/>
        </p:spPr>
        <p:txBody>
          <a:bodyPr wrap="square" rtlCol="0">
            <a:spAutoFit/>
          </a:bodyPr>
          <a:lstStyle/>
          <a:p>
            <a:pPr algn="ctr"/>
            <a:r>
              <a:rPr lang="it-IT" sz="2800" i="1" dirty="0" smtClean="0"/>
              <a:t>Crisi del welfare</a:t>
            </a:r>
            <a:endParaRPr lang="it-IT" sz="2800" i="1" dirty="0"/>
          </a:p>
        </p:txBody>
      </p:sp>
      <p:sp>
        <p:nvSpPr>
          <p:cNvPr id="10" name="CasellaDiTesto 9"/>
          <p:cNvSpPr txBox="1"/>
          <p:nvPr/>
        </p:nvSpPr>
        <p:spPr>
          <a:xfrm>
            <a:off x="6853957" y="4071064"/>
            <a:ext cx="1944216" cy="954107"/>
          </a:xfrm>
          <a:prstGeom prst="rect">
            <a:avLst/>
          </a:prstGeom>
          <a:noFill/>
        </p:spPr>
        <p:txBody>
          <a:bodyPr wrap="square" rtlCol="0">
            <a:spAutoFit/>
          </a:bodyPr>
          <a:lstStyle/>
          <a:p>
            <a:pPr algn="ctr"/>
            <a:r>
              <a:rPr lang="it-IT" sz="2800" i="1" dirty="0" smtClean="0"/>
              <a:t>Crisi del mercato</a:t>
            </a:r>
            <a:endParaRPr lang="it-IT" sz="2800" i="1" dirty="0"/>
          </a:p>
        </p:txBody>
      </p:sp>
      <p:sp>
        <p:nvSpPr>
          <p:cNvPr id="11" name="Segnaposto numero diapositiva 10"/>
          <p:cNvSpPr>
            <a:spLocks noGrp="1"/>
          </p:cNvSpPr>
          <p:nvPr>
            <p:ph type="sldNum" sz="quarter" idx="12"/>
          </p:nvPr>
        </p:nvSpPr>
        <p:spPr/>
        <p:txBody>
          <a:bodyPr/>
          <a:lstStyle/>
          <a:p>
            <a:fld id="{1F4508B6-748E-4298-863B-4449004691E5}" type="slidenum">
              <a:rPr lang="it-IT" smtClean="0"/>
              <a:t>5</a:t>
            </a:fld>
            <a:endParaRPr lang="it-IT"/>
          </a:p>
        </p:txBody>
      </p:sp>
    </p:spTree>
    <p:extLst>
      <p:ext uri="{BB962C8B-B14F-4D97-AF65-F5344CB8AC3E}">
        <p14:creationId xmlns:p14="http://schemas.microsoft.com/office/powerpoint/2010/main" val="2231696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971700" y="1556792"/>
            <a:ext cx="7632848" cy="4536504"/>
          </a:xfrm>
          <a:solidFill>
            <a:schemeClr val="accent1">
              <a:lumMod val="20000"/>
              <a:lumOff val="80000"/>
            </a:schemeClr>
          </a:solidFill>
          <a:ln>
            <a:solidFill>
              <a:schemeClr val="accent1"/>
            </a:solidFill>
          </a:ln>
        </p:spPr>
        <p:txBody>
          <a:bodyPr>
            <a:noAutofit/>
          </a:bodyPr>
          <a:lstStyle/>
          <a:p>
            <a:pPr marL="0" indent="0" eaLnBrk="1" hangingPunct="1">
              <a:buFont typeface="Brush Script MT" pitchFamily="66" charset="0"/>
              <a:buNone/>
              <a:defRPr/>
            </a:pPr>
            <a:r>
              <a:rPr lang="fr-FR" sz="2400" dirty="0" smtClean="0">
                <a:latin typeface="Arial" pitchFamily="34" charset="0"/>
                <a:cs typeface="Arial" pitchFamily="34" charset="0"/>
              </a:rPr>
              <a:t>1</a:t>
            </a:r>
            <a:r>
              <a:rPr lang="fr-FR" sz="2400" dirty="0">
                <a:latin typeface="Arial" pitchFamily="34" charset="0"/>
                <a:cs typeface="Arial" pitchFamily="34" charset="0"/>
              </a:rPr>
              <a:t>. </a:t>
            </a:r>
            <a:r>
              <a:rPr lang="fr-FR" sz="2400" dirty="0" err="1" smtClean="0">
                <a:latin typeface="Arial" pitchFamily="34" charset="0"/>
                <a:cs typeface="Arial" pitchFamily="34" charset="0"/>
              </a:rPr>
              <a:t>Mantenimento</a:t>
            </a:r>
            <a:r>
              <a:rPr lang="fr-FR" sz="2400" dirty="0" smtClean="0">
                <a:latin typeface="Arial" pitchFamily="34" charset="0"/>
                <a:cs typeface="Arial" pitchFamily="34" charset="0"/>
              </a:rPr>
              <a:t> dei </a:t>
            </a:r>
            <a:r>
              <a:rPr lang="fr-FR" sz="2400" dirty="0" err="1" smtClean="0">
                <a:latin typeface="Arial" pitchFamily="34" charset="0"/>
                <a:cs typeface="Arial" pitchFamily="34" charset="0"/>
              </a:rPr>
              <a:t>sistemi</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scolastici</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burocratizzati</a:t>
            </a:r>
            <a:r>
              <a:rPr lang="fr-FR" sz="2400" dirty="0" smtClean="0">
                <a:latin typeface="Arial" pitchFamily="34" charset="0"/>
                <a:cs typeface="Arial" pitchFamily="34" charset="0"/>
              </a:rPr>
              <a:t> e </a:t>
            </a:r>
            <a:r>
              <a:rPr lang="fr-FR" sz="2400" dirty="0" err="1" smtClean="0">
                <a:latin typeface="Arial" pitchFamily="34" charset="0"/>
                <a:cs typeface="Arial" pitchFamily="34" charset="0"/>
              </a:rPr>
              <a:t>centralizzati</a:t>
            </a:r>
            <a:endParaRPr lang="fr-FR" sz="2400" dirty="0">
              <a:latin typeface="Arial" pitchFamily="34" charset="0"/>
              <a:cs typeface="Arial" pitchFamily="34" charset="0"/>
            </a:endParaRPr>
          </a:p>
          <a:p>
            <a:pPr marL="0" indent="0" eaLnBrk="1" hangingPunct="1">
              <a:buFont typeface="Brush Script MT" pitchFamily="66" charset="0"/>
              <a:buNone/>
              <a:defRPr/>
            </a:pPr>
            <a:r>
              <a:rPr lang="fr-FR" sz="2400" dirty="0">
                <a:latin typeface="Arial" pitchFamily="34" charset="0"/>
                <a:cs typeface="Arial" pitchFamily="34" charset="0"/>
              </a:rPr>
              <a:t>2. </a:t>
            </a:r>
            <a:r>
              <a:rPr lang="fr-FR" sz="2400" dirty="0" err="1" smtClean="0">
                <a:latin typeface="Arial" pitchFamily="34" charset="0"/>
                <a:cs typeface="Arial" pitchFamily="34" charset="0"/>
              </a:rPr>
              <a:t>Affermazione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ed</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estensione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del</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modello</a:t>
            </a:r>
            <a:r>
              <a:rPr lang="fr-FR" sz="2400" dirty="0" smtClean="0">
                <a:latin typeface="Arial" pitchFamily="34" charset="0"/>
                <a:cs typeface="Arial" pitchFamily="34" charset="0"/>
              </a:rPr>
              <a:t> di </a:t>
            </a:r>
            <a:r>
              <a:rPr lang="fr-FR" sz="2400" dirty="0" err="1" smtClean="0">
                <a:latin typeface="Arial" pitchFamily="34" charset="0"/>
                <a:cs typeface="Arial" pitchFamily="34" charset="0"/>
              </a:rPr>
              <a:t>mercato</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scuola</a:t>
            </a:r>
            <a:r>
              <a:rPr lang="fr-FR" sz="2400" dirty="0" smtClean="0">
                <a:latin typeface="Arial" pitchFamily="34" charset="0"/>
                <a:cs typeface="Arial" pitchFamily="34" charset="0"/>
              </a:rPr>
              <a:t> come </a:t>
            </a:r>
            <a:r>
              <a:rPr lang="fr-FR" sz="2400" dirty="0" err="1" smtClean="0">
                <a:latin typeface="Arial" pitchFamily="34" charset="0"/>
                <a:cs typeface="Arial" pitchFamily="34" charset="0"/>
              </a:rPr>
              <a:t>servizio</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vendibile</a:t>
            </a:r>
            <a:r>
              <a:rPr lang="fr-FR" sz="2400" dirty="0" smtClean="0">
                <a:latin typeface="Arial" pitchFamily="34" charset="0"/>
                <a:cs typeface="Arial" pitchFamily="34" charset="0"/>
              </a:rPr>
              <a:t>) </a:t>
            </a:r>
          </a:p>
          <a:p>
            <a:pPr marL="0" indent="0" eaLnBrk="1" hangingPunct="1">
              <a:buFont typeface="Brush Script MT" pitchFamily="66" charset="0"/>
              <a:buNone/>
              <a:defRPr/>
            </a:pPr>
            <a:r>
              <a:rPr lang="fr-FR" sz="2400" dirty="0" smtClean="0">
                <a:latin typeface="Arial" pitchFamily="34" charset="0"/>
                <a:cs typeface="Arial" pitchFamily="34" charset="0"/>
              </a:rPr>
              <a:t>3</a:t>
            </a:r>
            <a:r>
              <a:rPr lang="fr-FR" sz="2400" dirty="0">
                <a:latin typeface="Arial" pitchFamily="34" charset="0"/>
                <a:cs typeface="Arial" pitchFamily="34" charset="0"/>
              </a:rPr>
              <a:t>. </a:t>
            </a:r>
            <a:r>
              <a:rPr lang="fr-FR" sz="2400" dirty="0" err="1" smtClean="0">
                <a:latin typeface="Arial" pitchFamily="34" charset="0"/>
                <a:cs typeface="Arial" pitchFamily="34" charset="0"/>
              </a:rPr>
              <a:t>Affermazione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della</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scuola</a:t>
            </a:r>
            <a:r>
              <a:rPr lang="fr-FR" sz="2400" dirty="0" smtClean="0">
                <a:latin typeface="Arial" pitchFamily="34" charset="0"/>
                <a:cs typeface="Arial" pitchFamily="34" charset="0"/>
              </a:rPr>
              <a:t> come </a:t>
            </a:r>
            <a:r>
              <a:rPr lang="fr-FR" sz="2400" dirty="0" err="1" smtClean="0">
                <a:latin typeface="Arial" pitchFamily="34" charset="0"/>
                <a:cs typeface="Arial" pitchFamily="34" charset="0"/>
              </a:rPr>
              <a:t>cuore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della</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comunità</a:t>
            </a:r>
            <a:r>
              <a:rPr lang="fr-FR" sz="2400" dirty="0" smtClean="0">
                <a:latin typeface="Arial" pitchFamily="34" charset="0"/>
                <a:cs typeface="Arial" pitchFamily="34" charset="0"/>
              </a:rPr>
              <a:t> locale (« </a:t>
            </a:r>
            <a:r>
              <a:rPr lang="fr-FR" sz="2400" dirty="0" err="1" smtClean="0">
                <a:latin typeface="Arial" pitchFamily="34" charset="0"/>
                <a:cs typeface="Arial" pitchFamily="34" charset="0"/>
              </a:rPr>
              <a:t>scuola</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comunità</a:t>
            </a:r>
            <a:r>
              <a:rPr lang="fr-FR" sz="2400" dirty="0" smtClean="0">
                <a:latin typeface="Arial" pitchFamily="34" charset="0"/>
                <a:cs typeface="Arial" pitchFamily="34" charset="0"/>
              </a:rPr>
              <a:t> »)</a:t>
            </a:r>
          </a:p>
          <a:p>
            <a:pPr marL="0" indent="0" eaLnBrk="1" hangingPunct="1">
              <a:buFont typeface="Brush Script MT" pitchFamily="66" charset="0"/>
              <a:buNone/>
              <a:defRPr/>
            </a:pPr>
            <a:r>
              <a:rPr lang="fr-FR" sz="2400" dirty="0" smtClean="0">
                <a:latin typeface="Arial" pitchFamily="34" charset="0"/>
                <a:cs typeface="Arial" pitchFamily="34" charset="0"/>
              </a:rPr>
              <a:t>4</a:t>
            </a:r>
            <a:r>
              <a:rPr lang="fr-FR" sz="2400" dirty="0">
                <a:latin typeface="Arial" pitchFamily="34" charset="0"/>
                <a:cs typeface="Arial" pitchFamily="34" charset="0"/>
              </a:rPr>
              <a:t>. </a:t>
            </a:r>
            <a:r>
              <a:rPr lang="fr-FR" sz="2400" dirty="0" err="1" smtClean="0">
                <a:latin typeface="Arial" pitchFamily="34" charset="0"/>
                <a:cs typeface="Arial" pitchFamily="34" charset="0"/>
              </a:rPr>
              <a:t>Affermazione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della</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scuola</a:t>
            </a:r>
            <a:r>
              <a:rPr lang="fr-FR" sz="2400" dirty="0" smtClean="0">
                <a:latin typeface="Arial" pitchFamily="34" charset="0"/>
                <a:cs typeface="Arial" pitchFamily="34" charset="0"/>
              </a:rPr>
              <a:t> come «</a:t>
            </a:r>
            <a:r>
              <a:rPr lang="fr-FR" sz="2400" dirty="0" err="1" smtClean="0">
                <a:latin typeface="Arial" pitchFamily="34" charset="0"/>
                <a:cs typeface="Arial" pitchFamily="34" charset="0"/>
              </a:rPr>
              <a:t>organizzazione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che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apprende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specializzata</a:t>
            </a:r>
            <a:r>
              <a:rPr lang="fr-FR" sz="2400" dirty="0" smtClean="0">
                <a:latin typeface="Arial" pitchFamily="34" charset="0"/>
                <a:cs typeface="Arial" pitchFamily="34" charset="0"/>
              </a:rPr>
              <a:t> per </a:t>
            </a:r>
            <a:r>
              <a:rPr lang="fr-FR" sz="2400" dirty="0" err="1" smtClean="0">
                <a:latin typeface="Arial" pitchFamily="34" charset="0"/>
                <a:cs typeface="Arial" pitchFamily="34" charset="0"/>
              </a:rPr>
              <a:t>target</a:t>
            </a:r>
            <a:endParaRPr lang="fr-FR" sz="2400" dirty="0">
              <a:latin typeface="Arial" pitchFamily="34" charset="0"/>
              <a:cs typeface="Arial" pitchFamily="34" charset="0"/>
            </a:endParaRPr>
          </a:p>
          <a:p>
            <a:pPr marL="0" indent="0" eaLnBrk="1" hangingPunct="1">
              <a:buFont typeface="Brush Script MT" pitchFamily="66" charset="0"/>
              <a:buNone/>
              <a:defRPr/>
            </a:pPr>
            <a:r>
              <a:rPr lang="fr-FR" sz="2400" dirty="0">
                <a:latin typeface="Arial" pitchFamily="34" charset="0"/>
                <a:cs typeface="Arial" pitchFamily="34" charset="0"/>
              </a:rPr>
              <a:t>5. </a:t>
            </a:r>
            <a:r>
              <a:rPr lang="fr-FR" sz="2400" dirty="0" err="1" smtClean="0">
                <a:latin typeface="Arial" pitchFamily="34" charset="0"/>
                <a:cs typeface="Arial" pitchFamily="34" charset="0"/>
              </a:rPr>
              <a:t>Affermazione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della</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scuola</a:t>
            </a:r>
            <a:r>
              <a:rPr lang="fr-FR" sz="2400" dirty="0" smtClean="0">
                <a:latin typeface="Arial" pitchFamily="34" charset="0"/>
                <a:cs typeface="Arial" pitchFamily="34" charset="0"/>
              </a:rPr>
              <a:t> digitale come </a:t>
            </a:r>
            <a:r>
              <a:rPr lang="fr-FR" sz="2400" dirty="0" err="1" smtClean="0">
                <a:latin typeface="Arial" pitchFamily="34" charset="0"/>
                <a:cs typeface="Arial" pitchFamily="34" charset="0"/>
              </a:rPr>
              <a:t>rete</a:t>
            </a:r>
            <a:r>
              <a:rPr lang="fr-FR" sz="2400" dirty="0" smtClean="0">
                <a:latin typeface="Arial" pitchFamily="34" charset="0"/>
                <a:cs typeface="Arial" pitchFamily="34" charset="0"/>
              </a:rPr>
              <a:t> per l’</a:t>
            </a:r>
            <a:r>
              <a:rPr lang="fr-FR" sz="2400" dirty="0" err="1" smtClean="0">
                <a:latin typeface="Arial" pitchFamily="34" charset="0"/>
                <a:cs typeface="Arial" pitchFamily="34" charset="0"/>
              </a:rPr>
              <a:t>apprendimento</a:t>
            </a:r>
            <a:r>
              <a:rPr lang="fr-FR" sz="2400" dirty="0" smtClean="0">
                <a:latin typeface="Arial" pitchFamily="34" charset="0"/>
                <a:cs typeface="Arial" pitchFamily="34" charset="0"/>
              </a:rPr>
              <a:t> e </a:t>
            </a:r>
            <a:r>
              <a:rPr lang="fr-FR" sz="2400" dirty="0" err="1" smtClean="0">
                <a:latin typeface="Arial" pitchFamily="34" charset="0"/>
                <a:cs typeface="Arial" pitchFamily="34" charset="0"/>
              </a:rPr>
              <a:t>nodo</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della</a:t>
            </a:r>
            <a:r>
              <a:rPr lang="fr-FR" sz="2400" dirty="0" smtClean="0">
                <a:latin typeface="Arial" pitchFamily="34" charset="0"/>
                <a:cs typeface="Arial" pitchFamily="34" charset="0"/>
              </a:rPr>
              <a:t> « </a:t>
            </a:r>
            <a:r>
              <a:rPr lang="fr-FR" sz="2400" dirty="0" err="1" smtClean="0">
                <a:latin typeface="Arial" pitchFamily="34" charset="0"/>
                <a:cs typeface="Arial" pitchFamily="34" charset="0"/>
              </a:rPr>
              <a:t>società</a:t>
            </a:r>
            <a:r>
              <a:rPr lang="fr-FR" sz="2400" dirty="0" smtClean="0">
                <a:latin typeface="Arial" pitchFamily="34" charset="0"/>
                <a:cs typeface="Arial" pitchFamily="34" charset="0"/>
              </a:rPr>
              <a:t> in </a:t>
            </a:r>
            <a:r>
              <a:rPr lang="fr-FR" sz="2400" dirty="0" err="1" smtClean="0">
                <a:latin typeface="Arial" pitchFamily="34" charset="0"/>
                <a:cs typeface="Arial" pitchFamily="34" charset="0"/>
              </a:rPr>
              <a:t>rete</a:t>
            </a:r>
            <a:r>
              <a:rPr lang="fr-FR" sz="2400" dirty="0" smtClean="0">
                <a:latin typeface="Arial" pitchFamily="34" charset="0"/>
                <a:cs typeface="Arial" pitchFamily="34" charset="0"/>
              </a:rPr>
              <a:t> »</a:t>
            </a:r>
          </a:p>
          <a:p>
            <a:pPr marL="0" indent="0" eaLnBrk="1" hangingPunct="1">
              <a:buFont typeface="Brush Script MT" pitchFamily="66" charset="0"/>
              <a:buNone/>
              <a:defRPr/>
            </a:pPr>
            <a:r>
              <a:rPr lang="fr-FR" sz="2400" dirty="0" smtClean="0">
                <a:latin typeface="Arial" pitchFamily="34" charset="0"/>
                <a:cs typeface="Arial" pitchFamily="34" charset="0"/>
              </a:rPr>
              <a:t>6</a:t>
            </a:r>
            <a:r>
              <a:rPr lang="fr-FR" sz="2400" dirty="0">
                <a:latin typeface="Arial" pitchFamily="34" charset="0"/>
                <a:cs typeface="Arial" pitchFamily="34" charset="0"/>
              </a:rPr>
              <a:t>. </a:t>
            </a:r>
            <a:r>
              <a:rPr lang="fr-FR" sz="2400" dirty="0" err="1" smtClean="0">
                <a:latin typeface="Arial" pitchFamily="34" charset="0"/>
                <a:cs typeface="Arial" pitchFamily="34" charset="0"/>
              </a:rPr>
              <a:t>Fuga</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degli</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insegnanti</a:t>
            </a:r>
            <a:r>
              <a:rPr lang="fr-FR" sz="2400" dirty="0" smtClean="0">
                <a:latin typeface="Arial" pitchFamily="34" charset="0"/>
                <a:cs typeface="Arial" pitchFamily="34" charset="0"/>
              </a:rPr>
              <a:t> e </a:t>
            </a:r>
            <a:r>
              <a:rPr lang="fr-FR" sz="2400" dirty="0" err="1" smtClean="0">
                <a:latin typeface="Arial" pitchFamily="34" charset="0"/>
                <a:cs typeface="Arial" pitchFamily="34" charset="0"/>
              </a:rPr>
              <a:t>disintegrazione</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della</a:t>
            </a:r>
            <a:r>
              <a:rPr lang="fr-FR" sz="2400" dirty="0" smtClean="0">
                <a:latin typeface="Arial" pitchFamily="34" charset="0"/>
                <a:cs typeface="Arial" pitchFamily="34" charset="0"/>
              </a:rPr>
              <a:t> </a:t>
            </a:r>
            <a:r>
              <a:rPr lang="fr-FR" sz="2400" dirty="0" err="1" smtClean="0">
                <a:latin typeface="Arial" pitchFamily="34" charset="0"/>
                <a:cs typeface="Arial" pitchFamily="34" charset="0"/>
              </a:rPr>
              <a:t>scuola</a:t>
            </a:r>
            <a:endParaRPr lang="it-IT" sz="2400" dirty="0">
              <a:latin typeface="Arial" pitchFamily="34" charset="0"/>
              <a:cs typeface="Arial" pitchFamily="34" charset="0"/>
            </a:endParaRPr>
          </a:p>
        </p:txBody>
      </p:sp>
      <p:sp>
        <p:nvSpPr>
          <p:cNvPr id="44035" name="Titolo 2"/>
          <p:cNvSpPr>
            <a:spLocks noGrp="1"/>
          </p:cNvSpPr>
          <p:nvPr>
            <p:ph type="title"/>
          </p:nvPr>
        </p:nvSpPr>
        <p:spPr>
          <a:xfrm>
            <a:off x="971600" y="188640"/>
            <a:ext cx="7632948" cy="1201738"/>
          </a:xfrm>
        </p:spPr>
        <p:txBody>
          <a:bodyPr/>
          <a:lstStyle/>
          <a:p>
            <a:pPr algn="ctr" eaLnBrk="1" hangingPunct="1"/>
            <a:r>
              <a:rPr lang="it-IT" sz="3200" b="1" dirty="0" smtClean="0">
                <a:latin typeface="Arial Narrow" pitchFamily="34" charset="0"/>
              </a:rPr>
              <a:t>I 6 scenari  di evoluzione dei sistemi educativi prefigurati dall’OCSE nel 2001</a:t>
            </a:r>
          </a:p>
        </p:txBody>
      </p:sp>
      <p:sp>
        <p:nvSpPr>
          <p:cNvPr id="44036" name="CasellaDiTesto 3"/>
          <p:cNvSpPr txBox="1">
            <a:spLocks noChangeArrowheads="1"/>
          </p:cNvSpPr>
          <p:nvPr/>
        </p:nvSpPr>
        <p:spPr bwMode="auto">
          <a:xfrm>
            <a:off x="6012160" y="6180932"/>
            <a:ext cx="2592388" cy="369888"/>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it-IT" sz="1800"/>
              <a:t>Cfr. A. Novoa, 2012</a:t>
            </a:r>
          </a:p>
        </p:txBody>
      </p:sp>
      <p:sp>
        <p:nvSpPr>
          <p:cNvPr id="3" name="Segnaposto numero diapositiva 2"/>
          <p:cNvSpPr>
            <a:spLocks noGrp="1"/>
          </p:cNvSpPr>
          <p:nvPr>
            <p:ph type="sldNum" sz="quarter" idx="12"/>
          </p:nvPr>
        </p:nvSpPr>
        <p:spPr/>
        <p:txBody>
          <a:bodyPr/>
          <a:lstStyle/>
          <a:p>
            <a:fld id="{1F4508B6-748E-4298-863B-4449004691E5}" type="slidenum">
              <a:rPr lang="it-IT" smtClean="0"/>
              <a:t>6</a:t>
            </a:fld>
            <a:endParaRPr lang="it-IT"/>
          </a:p>
        </p:txBody>
      </p:sp>
    </p:spTree>
    <p:extLst>
      <p:ext uri="{BB962C8B-B14F-4D97-AF65-F5344CB8AC3E}">
        <p14:creationId xmlns:p14="http://schemas.microsoft.com/office/powerpoint/2010/main" val="2592266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numero diapositiva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5EC622-BB85-4399-9F19-9739A098B462}" type="slidenum">
              <a:rPr lang="it-IT"/>
              <a:pPr eaLnBrk="1" hangingPunct="1"/>
              <a:t>7</a:t>
            </a:fld>
            <a:endParaRPr lang="it-IT"/>
          </a:p>
        </p:txBody>
      </p:sp>
      <p:sp>
        <p:nvSpPr>
          <p:cNvPr id="3" name="Rectangle 4"/>
          <p:cNvSpPr txBox="1">
            <a:spLocks noChangeArrowheads="1"/>
          </p:cNvSpPr>
          <p:nvPr/>
        </p:nvSpPr>
        <p:spPr>
          <a:xfrm>
            <a:off x="251520" y="404813"/>
            <a:ext cx="8614616" cy="1143000"/>
          </a:xfrm>
          <a:prstGeom prst="rect">
            <a:avLst/>
          </a:prstGeom>
        </p:spPr>
        <p:txBody>
          <a:bodyPr>
            <a:normAutofit fontScale="975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it-IT" sz="3600" dirty="0">
                <a:solidFill>
                  <a:schemeClr val="bg2">
                    <a:lumMod val="25000"/>
                  </a:schemeClr>
                </a:solidFill>
                <a:cs typeface="Arial" pitchFamily="34" charset="0"/>
              </a:rPr>
              <a:t>Alcune tendenze </a:t>
            </a:r>
            <a:r>
              <a:rPr lang="it-IT" sz="3600" dirty="0" smtClean="0">
                <a:solidFill>
                  <a:schemeClr val="bg2">
                    <a:lumMod val="25000"/>
                  </a:schemeClr>
                </a:solidFill>
                <a:cs typeface="Arial" pitchFamily="34" charset="0"/>
              </a:rPr>
              <a:t>in atto a livello macro</a:t>
            </a:r>
            <a:endParaRPr lang="it-IT" sz="3600" dirty="0">
              <a:solidFill>
                <a:schemeClr val="bg2">
                  <a:lumMod val="25000"/>
                </a:schemeClr>
              </a:solidFill>
              <a:cs typeface="Arial" pitchFamily="34" charset="0"/>
            </a:endParaRPr>
          </a:p>
        </p:txBody>
      </p:sp>
      <p:sp>
        <p:nvSpPr>
          <p:cNvPr id="47108" name="Text Box 5"/>
          <p:cNvSpPr txBox="1">
            <a:spLocks noChangeArrowheads="1"/>
          </p:cNvSpPr>
          <p:nvPr/>
        </p:nvSpPr>
        <p:spPr bwMode="auto">
          <a:xfrm>
            <a:off x="557042" y="1700808"/>
            <a:ext cx="379893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sz="2800" dirty="0">
                <a:latin typeface="+mj-lt"/>
              </a:rPr>
              <a:t>L</a:t>
            </a:r>
            <a:r>
              <a:rPr lang="it-IT" sz="2800" dirty="0" smtClean="0">
                <a:latin typeface="+mj-lt"/>
              </a:rPr>
              <a:t>a </a:t>
            </a:r>
            <a:r>
              <a:rPr lang="it-IT" sz="2800" u="sng" dirty="0" smtClean="0">
                <a:latin typeface="+mj-lt"/>
              </a:rPr>
              <a:t>ridefinizione del rapporto tra locale e globale</a:t>
            </a:r>
            <a:r>
              <a:rPr lang="it-IT" sz="2800" dirty="0" smtClean="0">
                <a:latin typeface="+mj-lt"/>
              </a:rPr>
              <a:t> per mettere in valore le risorse del territorio nella nuova economia della conoscenza mondializzata; </a:t>
            </a:r>
          </a:p>
          <a:p>
            <a:pPr eaLnBrk="1" hangingPunct="1"/>
            <a:endParaRPr lang="it-IT" sz="2800" dirty="0">
              <a:latin typeface="+mj-lt"/>
            </a:endParaRPr>
          </a:p>
          <a:p>
            <a:pPr eaLnBrk="1" hangingPunct="1"/>
            <a:endParaRPr lang="it-IT" sz="2800" dirty="0">
              <a:latin typeface="+mj-lt"/>
            </a:endParaRPr>
          </a:p>
        </p:txBody>
      </p:sp>
      <p:pic>
        <p:nvPicPr>
          <p:cNvPr id="6" name="Im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3635" y="1844824"/>
            <a:ext cx="4512501" cy="3384376"/>
          </a:xfrm>
          <a:prstGeom prst="rect">
            <a:avLst/>
          </a:prstGeom>
        </p:spPr>
      </p:pic>
    </p:spTree>
    <p:extLst>
      <p:ext uri="{BB962C8B-B14F-4D97-AF65-F5344CB8AC3E}">
        <p14:creationId xmlns:p14="http://schemas.microsoft.com/office/powerpoint/2010/main" val="425250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57200" y="692696"/>
            <a:ext cx="4038600" cy="5314595"/>
          </a:xfrm>
          <a:ln>
            <a:solidFill>
              <a:schemeClr val="accent1"/>
            </a:solidFill>
          </a:ln>
        </p:spPr>
        <p:txBody>
          <a:bodyPr>
            <a:normAutofit fontScale="85000" lnSpcReduction="20000"/>
          </a:bodyPr>
          <a:lstStyle/>
          <a:p>
            <a:endParaRPr lang="it-IT" sz="2800" dirty="0" smtClean="0">
              <a:latin typeface="+mj-lt"/>
            </a:endParaRPr>
          </a:p>
          <a:p>
            <a:pPr marL="109728" indent="0">
              <a:buNone/>
            </a:pPr>
            <a:r>
              <a:rPr lang="it-IT" sz="2800" b="1" dirty="0" smtClean="0">
                <a:latin typeface="+mj-lt"/>
              </a:rPr>
              <a:t>Il </a:t>
            </a:r>
            <a:r>
              <a:rPr lang="it-IT" sz="2800" b="1" u="sng" dirty="0">
                <a:latin typeface="+mj-lt"/>
              </a:rPr>
              <a:t>ruolo delle politiche pubbliche</a:t>
            </a:r>
            <a:r>
              <a:rPr lang="it-IT" sz="2800" b="1" dirty="0">
                <a:latin typeface="+mj-lt"/>
              </a:rPr>
              <a:t> </a:t>
            </a:r>
            <a:r>
              <a:rPr lang="it-IT" sz="2800" dirty="0">
                <a:latin typeface="+mj-lt"/>
              </a:rPr>
              <a:t>(delle attività produttive, della ricerca, del lavoro, della formazione, ...) per assicurare  un’offerta capace di superare gli elementi di </a:t>
            </a:r>
            <a:r>
              <a:rPr lang="it-IT" sz="2800" dirty="0" err="1">
                <a:latin typeface="+mj-lt"/>
              </a:rPr>
              <a:t>congiunturalità</a:t>
            </a:r>
            <a:r>
              <a:rPr lang="it-IT" sz="2800" dirty="0">
                <a:latin typeface="+mj-lt"/>
              </a:rPr>
              <a:t> tipici dell’orizzonte operativo delle imprese e di raggiungere la massa critica indispensabile per una valorizzazione e utilizzo del capitale umano di tipo strategico;</a:t>
            </a:r>
          </a:p>
          <a:p>
            <a:endParaRPr lang="it-IT" dirty="0">
              <a:latin typeface="+mj-lt"/>
            </a:endParaRPr>
          </a:p>
        </p:txBody>
      </p:sp>
      <p:sp>
        <p:nvSpPr>
          <p:cNvPr id="9" name="Segnaposto contenuto 8"/>
          <p:cNvSpPr>
            <a:spLocks noGrp="1"/>
          </p:cNvSpPr>
          <p:nvPr>
            <p:ph sz="half" idx="2"/>
          </p:nvPr>
        </p:nvSpPr>
        <p:spPr>
          <a:xfrm>
            <a:off x="4648200" y="692696"/>
            <a:ext cx="4038600" cy="5314595"/>
          </a:xfrm>
          <a:solidFill>
            <a:schemeClr val="accent1">
              <a:lumMod val="40000"/>
              <a:lumOff val="60000"/>
            </a:schemeClr>
          </a:solidFill>
          <a:ln>
            <a:solidFill>
              <a:schemeClr val="accent1"/>
            </a:solidFill>
          </a:ln>
        </p:spPr>
        <p:txBody>
          <a:bodyPr>
            <a:normAutofit fontScale="85000" lnSpcReduction="20000"/>
          </a:bodyPr>
          <a:lstStyle/>
          <a:p>
            <a:endParaRPr lang="it-IT" dirty="0" smtClean="0"/>
          </a:p>
          <a:p>
            <a:pPr marL="109728" indent="0">
              <a:buNone/>
            </a:pPr>
            <a:r>
              <a:rPr lang="it-IT" dirty="0" smtClean="0"/>
              <a:t>L’affermazione </a:t>
            </a:r>
            <a:r>
              <a:rPr lang="it-IT" dirty="0"/>
              <a:t>della </a:t>
            </a:r>
            <a:r>
              <a:rPr lang="it-IT" b="1" u="sng" dirty="0"/>
              <a:t>concertazione e del dialogo sociale</a:t>
            </a:r>
            <a:r>
              <a:rPr lang="it-IT" b="1" dirty="0"/>
              <a:t> </a:t>
            </a:r>
            <a:r>
              <a:rPr lang="it-IT" dirty="0"/>
              <a:t>(auspicati a livello UE) nel processo di definizione delle priorità e di allocazione delle risorse;</a:t>
            </a:r>
          </a:p>
          <a:p>
            <a:endParaRPr lang="it-IT" dirty="0"/>
          </a:p>
        </p:txBody>
      </p:sp>
      <p:pic>
        <p:nvPicPr>
          <p:cNvPr id="11" name="Immagin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3284984"/>
            <a:ext cx="3776344" cy="2592288"/>
          </a:xfrm>
          <a:prstGeom prst="rect">
            <a:avLst/>
          </a:prstGeom>
          <a:ln>
            <a:solidFill>
              <a:srgbClr val="C00000"/>
            </a:solidFill>
          </a:ln>
        </p:spPr>
      </p:pic>
      <p:sp>
        <p:nvSpPr>
          <p:cNvPr id="12" name="Segnaposto numero diapositiva 11"/>
          <p:cNvSpPr>
            <a:spLocks noGrp="1"/>
          </p:cNvSpPr>
          <p:nvPr>
            <p:ph type="sldNum" sz="quarter" idx="12"/>
          </p:nvPr>
        </p:nvSpPr>
        <p:spPr/>
        <p:txBody>
          <a:bodyPr/>
          <a:lstStyle/>
          <a:p>
            <a:fld id="{1F4508B6-748E-4298-863B-4449004691E5}" type="slidenum">
              <a:rPr lang="it-IT" smtClean="0"/>
              <a:t>8</a:t>
            </a:fld>
            <a:endParaRPr lang="it-IT"/>
          </a:p>
        </p:txBody>
      </p:sp>
    </p:spTree>
    <p:extLst>
      <p:ext uri="{BB962C8B-B14F-4D97-AF65-F5344CB8AC3E}">
        <p14:creationId xmlns:p14="http://schemas.microsoft.com/office/powerpoint/2010/main" val="3629753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numero diapositiva 2"/>
          <p:cNvSpPr>
            <a:spLocks noGrp="1"/>
          </p:cNvSpPr>
          <p:nvPr>
            <p:ph type="sldNum" sz="quarter" idx="12"/>
          </p:nvPr>
        </p:nvSpPr>
        <p:spPr bwMode="auto">
          <a:xfrm>
            <a:off x="4379913" y="6408738"/>
            <a:ext cx="23510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5133BB-179A-4832-9B06-69BFB6C64158}" type="slidenum">
              <a:rPr lang="it-IT"/>
              <a:pPr eaLnBrk="1" hangingPunct="1"/>
              <a:t>9</a:t>
            </a:fld>
            <a:endParaRPr lang="it-IT"/>
          </a:p>
        </p:txBody>
      </p:sp>
      <p:sp>
        <p:nvSpPr>
          <p:cNvPr id="48131" name="Text Box 4"/>
          <p:cNvSpPr txBox="1">
            <a:spLocks noChangeArrowheads="1"/>
          </p:cNvSpPr>
          <p:nvPr/>
        </p:nvSpPr>
        <p:spPr bwMode="auto">
          <a:xfrm>
            <a:off x="539751" y="619120"/>
            <a:ext cx="3312170" cy="563231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sz="2400" dirty="0" smtClean="0">
                <a:latin typeface="+mj-lt"/>
              </a:rPr>
              <a:t>la </a:t>
            </a:r>
            <a:r>
              <a:rPr lang="it-IT" sz="2400" b="1" u="sng" dirty="0">
                <a:latin typeface="+mj-lt"/>
              </a:rPr>
              <a:t>ridefinizione dell’offerta di </a:t>
            </a:r>
            <a:r>
              <a:rPr lang="it-IT" sz="2400" b="1" u="sng" dirty="0" smtClean="0">
                <a:latin typeface="+mj-lt"/>
              </a:rPr>
              <a:t>istruzione</a:t>
            </a:r>
            <a:r>
              <a:rPr lang="it-IT" sz="2400" b="1" dirty="0" smtClean="0">
                <a:latin typeface="+mj-lt"/>
              </a:rPr>
              <a:t> </a:t>
            </a:r>
            <a:r>
              <a:rPr lang="it-IT" sz="2400" dirty="0">
                <a:latin typeface="+mj-lt"/>
              </a:rPr>
              <a:t>per rispondere con efficacia e flessibilità ai veloci mutamenti sia dello scenario economico-produttivo, sia dei paradigmi dei </a:t>
            </a:r>
            <a:r>
              <a:rPr lang="it-IT" sz="2400" dirty="0" err="1">
                <a:latin typeface="+mj-lt"/>
              </a:rPr>
              <a:t>saperi</a:t>
            </a:r>
            <a:r>
              <a:rPr lang="it-IT" sz="2400" dirty="0">
                <a:latin typeface="+mj-lt"/>
              </a:rPr>
              <a:t> tecnico-scientifici, guardando in modo più incisivo alla dimensione internazionale.</a:t>
            </a:r>
          </a:p>
        </p:txBody>
      </p:sp>
      <p:sp>
        <p:nvSpPr>
          <p:cNvPr id="2" name="CasellaDiTesto 1"/>
          <p:cNvSpPr txBox="1"/>
          <p:nvPr/>
        </p:nvSpPr>
        <p:spPr>
          <a:xfrm>
            <a:off x="3995936" y="1323300"/>
            <a:ext cx="4682415" cy="1815882"/>
          </a:xfrm>
          <a:prstGeom prst="rect">
            <a:avLst/>
          </a:prstGeom>
          <a:solidFill>
            <a:schemeClr val="bg2">
              <a:lumMod val="90000"/>
            </a:schemeClr>
          </a:solidFill>
          <a:ln>
            <a:solidFill>
              <a:schemeClr val="accent1"/>
            </a:solidFill>
          </a:ln>
        </p:spPr>
        <p:txBody>
          <a:bodyPr wrap="square" rtlCol="0">
            <a:spAutoFit/>
          </a:bodyPr>
          <a:lstStyle/>
          <a:p>
            <a:pPr algn="ctr"/>
            <a:r>
              <a:rPr lang="it-IT" sz="2800" b="1" i="1" dirty="0" smtClean="0"/>
              <a:t>Nuovo raccordo tra scuola, ITS, università, territorio e mondo dell’impresa</a:t>
            </a:r>
            <a:endParaRPr lang="it-IT" sz="28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3292405"/>
            <a:ext cx="4682415" cy="2959026"/>
          </a:xfrm>
          <a:prstGeom prst="rect">
            <a:avLst/>
          </a:prstGeom>
        </p:spPr>
      </p:pic>
      <p:sp>
        <p:nvSpPr>
          <p:cNvPr id="5" name="Freccia ad arco 4"/>
          <p:cNvSpPr/>
          <p:nvPr/>
        </p:nvSpPr>
        <p:spPr>
          <a:xfrm rot="1439284">
            <a:off x="3717915" y="300257"/>
            <a:ext cx="1162878" cy="1221663"/>
          </a:xfrm>
          <a:prstGeom prst="circularArrow">
            <a:avLst>
              <a:gd name="adj1" fmla="val 12500"/>
              <a:gd name="adj2" fmla="val 1142319"/>
              <a:gd name="adj3" fmla="val 20457681"/>
              <a:gd name="adj4" fmla="val 11924973"/>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2100242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ale">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l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Vial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269</TotalTime>
  <Words>1833</Words>
  <Application>Microsoft Office PowerPoint</Application>
  <PresentationFormat>Presentazione su schermo (4:3)</PresentationFormat>
  <Paragraphs>224</Paragraphs>
  <Slides>32</Slides>
  <Notes>0</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32</vt:i4>
      </vt:variant>
    </vt:vector>
  </HeadingPairs>
  <TitlesOfParts>
    <vt:vector size="34" baseType="lpstr">
      <vt:lpstr>Viale</vt:lpstr>
      <vt:lpstr>Immagine bitmap</vt:lpstr>
      <vt:lpstr>“Il Comitato Tecnico Scientifico”</vt:lpstr>
      <vt:lpstr>Sommario </vt:lpstr>
      <vt:lpstr>Presentazione standard di PowerPoint</vt:lpstr>
      <vt:lpstr>Presentazione standard di PowerPoint</vt:lpstr>
      <vt:lpstr>Presentazione standard di PowerPoint</vt:lpstr>
      <vt:lpstr>I 6 scenari  di evoluzione dei sistemi educativi prefigurati dall’OCSE nel 2001</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disegno di legge sulle  Norme per l'autogoverno delle istituzioni scolastiche statali  (testo unificato) </vt:lpstr>
      <vt:lpstr>Presentazione standard di PowerPoint</vt:lpstr>
      <vt:lpstr>Presentazione standard di PowerPoint</vt:lpstr>
      <vt:lpstr>Presentazione standard di PowerPoint</vt:lpstr>
      <vt:lpstr>Presentazione standard di PowerPoint</vt:lpstr>
      <vt:lpstr>I documenti nell’ambiente online  ad accesso riservato  a sostegno dell’innovazione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Alcune questioni aperte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Comitato Tecnico Scientifico”</dc:title>
  <dc:creator>Arduino Salatin</dc:creator>
  <cp:lastModifiedBy>arduino</cp:lastModifiedBy>
  <cp:revision>27</cp:revision>
  <cp:lastPrinted>2013-04-10T10:00:34Z</cp:lastPrinted>
  <dcterms:created xsi:type="dcterms:W3CDTF">2013-04-10T06:19:58Z</dcterms:created>
  <dcterms:modified xsi:type="dcterms:W3CDTF">2013-04-10T16:09:36Z</dcterms:modified>
</cp:coreProperties>
</file>